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Bricolage Grotesque" panose="020B0604020202020204" charset="0"/>
      <p:regular r:id="rId19"/>
    </p:embeddedFont>
    <p:embeddedFont>
      <p:font typeface="Bricolage Grotesque Bold" panose="020B0604020202020204" charset="0"/>
      <p:regular r:id="rId20"/>
    </p:embeddedFont>
    <p:embeddedFont>
      <p:font typeface="Bricolage Grotesque Semi-Bold" panose="020B0604020202020204" charset="0"/>
      <p:regular r:id="rId21"/>
    </p:embeddedFont>
    <p:embeddedFont>
      <p:font typeface="HK Grotesk" panose="020B0604020202020204" charset="0"/>
      <p:regular r:id="rId22"/>
    </p:embeddedFont>
    <p:embeddedFont>
      <p:font typeface="HK Grotesk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87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svg>
</file>

<file path=ppt/media/image16.png>
</file>

<file path=ppt/media/image17.sv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2756" y="918732"/>
            <a:ext cx="14180044" cy="8672573"/>
            <a:chOff x="0" y="371475"/>
            <a:chExt cx="18906726" cy="11563430"/>
          </a:xfrm>
        </p:grpSpPr>
        <p:sp>
          <p:nvSpPr>
            <p:cNvPr id="3" name="TextBox 3"/>
            <p:cNvSpPr txBox="1"/>
            <p:nvPr/>
          </p:nvSpPr>
          <p:spPr>
            <a:xfrm>
              <a:off x="0" y="371475"/>
              <a:ext cx="18906726" cy="1013491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19389"/>
                </a:lnSpc>
                <a:spcBef>
                  <a:spcPct val="0"/>
                </a:spcBef>
              </a:pPr>
              <a:r>
                <a:rPr lang="en-US" sz="19389" b="1" u="none" strike="noStrike" spc="-1163" dirty="0">
                  <a:solidFill>
                    <a:srgbClr val="00FF87"/>
                  </a:solidFill>
                  <a:latin typeface="Bricolage Grotesque Semi-Bold"/>
                  <a:ea typeface="Bricolage Grotesque Semi-Bold"/>
                  <a:cs typeface="Bricolage Grotesque Semi-Bold"/>
                  <a:sym typeface="Bricolage Grotesque Semi-Bold"/>
                </a:rPr>
                <a:t>Feature Driven Development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43773" y="10926047"/>
              <a:ext cx="18301967" cy="10088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154"/>
                </a:lnSpc>
              </a:pPr>
              <a:r>
                <a:rPr lang="en-US" sz="4734">
                  <a:solidFill>
                    <a:srgbClr val="00FF87"/>
                  </a:solidFill>
                  <a:latin typeface="Bricolage Grotesque"/>
                  <a:ea typeface="Bricolage Grotesque"/>
                  <a:cs typeface="Bricolage Grotesque"/>
                  <a:sym typeface="Bricolage Grotesque"/>
                </a:rPr>
                <a:t>Uma abordagem ágil orientada a funcionalidades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5740737" y="6462606"/>
            <a:ext cx="3403364" cy="4524588"/>
            <a:chOff x="0" y="0"/>
            <a:chExt cx="4537818" cy="6032784"/>
          </a:xfrm>
        </p:grpSpPr>
        <p:grpSp>
          <p:nvGrpSpPr>
            <p:cNvPr id="6" name="Group 6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0C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8994" y="-274108"/>
            <a:ext cx="8007119" cy="10877774"/>
            <a:chOff x="0" y="0"/>
            <a:chExt cx="1162200" cy="15788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2200" cy="1578864"/>
            </a:xfrm>
            <a:custGeom>
              <a:avLst/>
              <a:gdLst/>
              <a:ahLst/>
              <a:cxnLst/>
              <a:rect l="l" t="t" r="r" b="b"/>
              <a:pathLst>
                <a:path w="1162200" h="1578864">
                  <a:moveTo>
                    <a:pt x="19338" y="0"/>
                  </a:moveTo>
                  <a:lnTo>
                    <a:pt x="1142863" y="0"/>
                  </a:lnTo>
                  <a:cubicBezTo>
                    <a:pt x="1153542" y="0"/>
                    <a:pt x="1162200" y="8658"/>
                    <a:pt x="1162200" y="19338"/>
                  </a:cubicBezTo>
                  <a:lnTo>
                    <a:pt x="1162200" y="1559526"/>
                  </a:lnTo>
                  <a:cubicBezTo>
                    <a:pt x="1162200" y="1570206"/>
                    <a:pt x="1153542" y="1578864"/>
                    <a:pt x="1142863" y="1578864"/>
                  </a:cubicBezTo>
                  <a:lnTo>
                    <a:pt x="19338" y="1578864"/>
                  </a:lnTo>
                  <a:cubicBezTo>
                    <a:pt x="8658" y="1578864"/>
                    <a:pt x="0" y="1570206"/>
                    <a:pt x="0" y="1559526"/>
                  </a:cubicBezTo>
                  <a:lnTo>
                    <a:pt x="0" y="19338"/>
                  </a:lnTo>
                  <a:cubicBezTo>
                    <a:pt x="0" y="8658"/>
                    <a:pt x="8658" y="0"/>
                    <a:pt x="19338" y="0"/>
                  </a:cubicBezTo>
                  <a:close/>
                </a:path>
              </a:pathLst>
            </a:custGeom>
            <a:blipFill>
              <a:blip r:embed="rId2"/>
              <a:stretch>
                <a:fillRect t="-331" b="-33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6156443" y="6934200"/>
            <a:ext cx="3403364" cy="4524588"/>
            <a:chOff x="0" y="0"/>
            <a:chExt cx="4537818" cy="6032784"/>
          </a:xfrm>
        </p:grpSpPr>
        <p:grpSp>
          <p:nvGrpSpPr>
            <p:cNvPr id="5" name="Group 5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11" name="TextBox 11"/>
          <p:cNvSpPr txBox="1"/>
          <p:nvPr/>
        </p:nvSpPr>
        <p:spPr>
          <a:xfrm>
            <a:off x="9296400" y="3596186"/>
            <a:ext cx="8387642" cy="1680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84"/>
              </a:lnSpc>
              <a:spcBef>
                <a:spcPct val="0"/>
              </a:spcBef>
            </a:pPr>
            <a:r>
              <a:rPr lang="en-US" sz="3653" b="1">
                <a:solidFill>
                  <a:srgbClr val="00FF87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Organizando características essenciais para desenvolvimento ágil e eficaz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96400" y="5498777"/>
            <a:ext cx="8387642" cy="4048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87"/>
              </a:lnSpc>
              <a:spcBef>
                <a:spcPct val="0"/>
              </a:spcBef>
            </a:pPr>
            <a:r>
              <a:rPr lang="en-US" sz="3323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No processo de </a:t>
            </a:r>
            <a:r>
              <a:rPr lang="en-US" sz="3323" b="1">
                <a:solidFill>
                  <a:srgbClr val="00FF87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Construir Lista de Funcionalidades</a:t>
            </a:r>
            <a:r>
              <a:rPr lang="en-US" sz="3323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, é crucial criar uma lista abrangente de recursos pequenos e valiosos para os clientes. Cada funcionalidade deve ser </a:t>
            </a:r>
            <a:r>
              <a:rPr lang="en-US" sz="3323" b="1">
                <a:solidFill>
                  <a:srgbClr val="00FF87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escopada e acionável</a:t>
            </a:r>
            <a:r>
              <a:rPr lang="en-US" sz="3323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, permitindo que a equipe trabalhe em ciclos de desenvolvimento curtos e focados, garantindo a inclusão do cliente e a clareza nas entregas.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96400" y="828675"/>
            <a:ext cx="10139417" cy="2212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525"/>
              </a:lnSpc>
              <a:spcBef>
                <a:spcPct val="0"/>
              </a:spcBef>
            </a:pPr>
            <a:r>
              <a:rPr lang="en-US" sz="8525" b="1" u="none" strike="noStrike" spc="-255">
                <a:solidFill>
                  <a:srgbClr val="00FF87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Construir Lista de Funcionalidades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FF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8994" y="-274108"/>
            <a:ext cx="8007119" cy="10877774"/>
            <a:chOff x="0" y="0"/>
            <a:chExt cx="1162200" cy="15788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2200" cy="1578864"/>
            </a:xfrm>
            <a:custGeom>
              <a:avLst/>
              <a:gdLst/>
              <a:ahLst/>
              <a:cxnLst/>
              <a:rect l="l" t="t" r="r" b="b"/>
              <a:pathLst>
                <a:path w="1162200" h="1578864">
                  <a:moveTo>
                    <a:pt x="19338" y="0"/>
                  </a:moveTo>
                  <a:lnTo>
                    <a:pt x="1142863" y="0"/>
                  </a:lnTo>
                  <a:cubicBezTo>
                    <a:pt x="1153542" y="0"/>
                    <a:pt x="1162200" y="8658"/>
                    <a:pt x="1162200" y="19338"/>
                  </a:cubicBezTo>
                  <a:lnTo>
                    <a:pt x="1162200" y="1559526"/>
                  </a:lnTo>
                  <a:cubicBezTo>
                    <a:pt x="1162200" y="1570206"/>
                    <a:pt x="1153542" y="1578864"/>
                    <a:pt x="1142863" y="1578864"/>
                  </a:cubicBezTo>
                  <a:lnTo>
                    <a:pt x="19338" y="1578864"/>
                  </a:lnTo>
                  <a:cubicBezTo>
                    <a:pt x="8658" y="1578864"/>
                    <a:pt x="0" y="1570206"/>
                    <a:pt x="0" y="1559526"/>
                  </a:cubicBezTo>
                  <a:lnTo>
                    <a:pt x="0" y="19338"/>
                  </a:lnTo>
                  <a:cubicBezTo>
                    <a:pt x="0" y="8658"/>
                    <a:pt x="8658" y="0"/>
                    <a:pt x="19338" y="0"/>
                  </a:cubicBezTo>
                  <a:close/>
                </a:path>
              </a:pathLst>
            </a:custGeom>
            <a:blipFill>
              <a:blip r:embed="rId2"/>
              <a:stretch>
                <a:fillRect t="-331" b="-33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6156443" y="6934200"/>
            <a:ext cx="3403364" cy="4524588"/>
            <a:chOff x="0" y="0"/>
            <a:chExt cx="4537818" cy="6032784"/>
          </a:xfrm>
        </p:grpSpPr>
        <p:grpSp>
          <p:nvGrpSpPr>
            <p:cNvPr id="5" name="Group 5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3A0CA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11" name="TextBox 11"/>
          <p:cNvSpPr txBox="1"/>
          <p:nvPr/>
        </p:nvSpPr>
        <p:spPr>
          <a:xfrm>
            <a:off x="9144000" y="3674589"/>
            <a:ext cx="8611402" cy="1724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01"/>
              </a:lnSpc>
              <a:spcBef>
                <a:spcPct val="0"/>
              </a:spcBef>
            </a:pPr>
            <a:r>
              <a:rPr lang="en-US" sz="3751" b="1">
                <a:solidFill>
                  <a:srgbClr val="3A0CA3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Organizando iterações de desenvolvimento com foco em funcionalidades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44000" y="5627937"/>
            <a:ext cx="8611402" cy="421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21"/>
              </a:lnSpc>
              <a:spcBef>
                <a:spcPct val="0"/>
              </a:spcBef>
            </a:pPr>
            <a:r>
              <a:rPr lang="en-US" sz="3101">
                <a:solidFill>
                  <a:srgbClr val="1A1A2E"/>
                </a:solidFill>
                <a:latin typeface="HK Grotesk"/>
                <a:ea typeface="HK Grotesk"/>
                <a:cs typeface="HK Grotesk"/>
                <a:sym typeface="HK Grotesk"/>
              </a:rPr>
              <a:t>O planejamento por funcionalidade é crucial para garantir </a:t>
            </a:r>
            <a:r>
              <a:rPr lang="en-US" sz="3101" b="1">
                <a:solidFill>
                  <a:srgbClr val="1A1A2E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que cada iteração</a:t>
            </a:r>
            <a:r>
              <a:rPr lang="en-US" sz="3101">
                <a:solidFill>
                  <a:srgbClr val="1A1A2E"/>
                </a:solidFill>
                <a:latin typeface="HK Grotesk"/>
                <a:ea typeface="HK Grotesk"/>
                <a:cs typeface="HK Grotesk"/>
                <a:sym typeface="HK Grotesk"/>
              </a:rPr>
              <a:t> produza um valor significativo. Este processo envolve a </a:t>
            </a:r>
            <a:r>
              <a:rPr lang="en-US" sz="3101" b="1">
                <a:solidFill>
                  <a:srgbClr val="1A1A2E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atribuição de funcionalidades</a:t>
            </a:r>
            <a:r>
              <a:rPr lang="en-US" sz="3101">
                <a:solidFill>
                  <a:srgbClr val="1A1A2E"/>
                </a:solidFill>
                <a:latin typeface="HK Grotesk"/>
                <a:ea typeface="HK Grotesk"/>
                <a:cs typeface="HK Grotesk"/>
                <a:sym typeface="HK Grotesk"/>
              </a:rPr>
              <a:t> a desenvolvedores ou equipes, estabelecendo prazos e marcos. Utilizando mecanismos de rastreamento, a equipe monitora o progresso de cada funcionalidade, promovendo transparência e adaptabilidade ao longo do projeto.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144000" y="828675"/>
            <a:ext cx="10409911" cy="2275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53"/>
              </a:lnSpc>
              <a:spcBef>
                <a:spcPct val="0"/>
              </a:spcBef>
            </a:pPr>
            <a:r>
              <a:rPr lang="en-US" sz="8753" b="1" u="none" strike="noStrike" spc="-262">
                <a:solidFill>
                  <a:srgbClr val="3A0CA3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Planejamento por Funcionalidade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0C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8994" y="-274108"/>
            <a:ext cx="8007119" cy="10877774"/>
            <a:chOff x="0" y="0"/>
            <a:chExt cx="1162200" cy="15788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2200" cy="1578864"/>
            </a:xfrm>
            <a:custGeom>
              <a:avLst/>
              <a:gdLst/>
              <a:ahLst/>
              <a:cxnLst/>
              <a:rect l="l" t="t" r="r" b="b"/>
              <a:pathLst>
                <a:path w="1162200" h="1578864">
                  <a:moveTo>
                    <a:pt x="19338" y="0"/>
                  </a:moveTo>
                  <a:lnTo>
                    <a:pt x="1142863" y="0"/>
                  </a:lnTo>
                  <a:cubicBezTo>
                    <a:pt x="1153542" y="0"/>
                    <a:pt x="1162200" y="8658"/>
                    <a:pt x="1162200" y="19338"/>
                  </a:cubicBezTo>
                  <a:lnTo>
                    <a:pt x="1162200" y="1559526"/>
                  </a:lnTo>
                  <a:cubicBezTo>
                    <a:pt x="1162200" y="1570206"/>
                    <a:pt x="1153542" y="1578864"/>
                    <a:pt x="1142863" y="1578864"/>
                  </a:cubicBezTo>
                  <a:lnTo>
                    <a:pt x="19338" y="1578864"/>
                  </a:lnTo>
                  <a:cubicBezTo>
                    <a:pt x="8658" y="1578864"/>
                    <a:pt x="0" y="1570206"/>
                    <a:pt x="0" y="1559526"/>
                  </a:cubicBezTo>
                  <a:lnTo>
                    <a:pt x="0" y="19338"/>
                  </a:lnTo>
                  <a:cubicBezTo>
                    <a:pt x="0" y="8658"/>
                    <a:pt x="8658" y="0"/>
                    <a:pt x="19338" y="0"/>
                  </a:cubicBezTo>
                  <a:close/>
                </a:path>
              </a:pathLst>
            </a:custGeom>
            <a:blipFill>
              <a:blip r:embed="rId2"/>
              <a:stretch>
                <a:fillRect t="-331" b="-33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6156443" y="6934200"/>
            <a:ext cx="3403364" cy="4524588"/>
            <a:chOff x="0" y="0"/>
            <a:chExt cx="4537818" cy="6032784"/>
          </a:xfrm>
        </p:grpSpPr>
        <p:grpSp>
          <p:nvGrpSpPr>
            <p:cNvPr id="5" name="Group 5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11" name="Group 11"/>
          <p:cNvGrpSpPr/>
          <p:nvPr/>
        </p:nvGrpSpPr>
        <p:grpSpPr>
          <a:xfrm>
            <a:off x="9296400" y="666750"/>
            <a:ext cx="8324850" cy="8023224"/>
            <a:chOff x="0" y="0"/>
            <a:chExt cx="11099800" cy="10697632"/>
          </a:xfrm>
        </p:grpSpPr>
        <p:sp>
          <p:nvSpPr>
            <p:cNvPr id="12" name="TextBox 12"/>
            <p:cNvSpPr txBox="1"/>
            <p:nvPr/>
          </p:nvSpPr>
          <p:spPr>
            <a:xfrm>
              <a:off x="0" y="4388907"/>
              <a:ext cx="9182100" cy="1228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Importância da documentação detalhada para o sucesso do projeto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871632"/>
              <a:ext cx="9182100" cy="4826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No processo de Detalhar por Funcionalidade, cada recurso é meticulosamente especificado para garantir que todas as partes interessadas tenham uma compreensão clara. Esta fase envolve a criação de </a:t>
              </a:r>
              <a:r>
                <a:rPr lang="en-US" sz="2400" b="1">
                  <a:solidFill>
                    <a:srgbClr val="00FF87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documentos de especificação de recursos</a:t>
              </a:r>
              <a:r>
                <a:rPr lang="en-US" sz="2400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, que incluem histórias de usuários e critérios de aceitação. A colaboração entre desenvolvedores e especialistas de domínio é fundamental para reduzir ambiguidade e garantir que as expectativas sejam atendidas durante a codificação.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33350"/>
              <a:ext cx="11099800" cy="36470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999"/>
                </a:lnSpc>
                <a:spcBef>
                  <a:spcPct val="0"/>
                </a:spcBef>
              </a:pPr>
              <a:r>
                <a:rPr lang="en-US" sz="6999" b="1" u="none" strike="noStrike" spc="-209">
                  <a:solidFill>
                    <a:srgbClr val="00FF87"/>
                  </a:solidFill>
                  <a:latin typeface="Bricolage Grotesque Semi-Bold"/>
                  <a:ea typeface="Bricolage Grotesque Semi-Bold"/>
                  <a:cs typeface="Bricolage Grotesque Semi-Bold"/>
                  <a:sym typeface="Bricolage Grotesque Semi-Bold"/>
                </a:rPr>
                <a:t>Detalhamento de Funcionalidades no FDD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8994" y="-274108"/>
            <a:ext cx="8007119" cy="10877774"/>
            <a:chOff x="0" y="0"/>
            <a:chExt cx="1162200" cy="15788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2200" cy="1578864"/>
            </a:xfrm>
            <a:custGeom>
              <a:avLst/>
              <a:gdLst/>
              <a:ahLst/>
              <a:cxnLst/>
              <a:rect l="l" t="t" r="r" b="b"/>
              <a:pathLst>
                <a:path w="1162200" h="1578864">
                  <a:moveTo>
                    <a:pt x="19338" y="0"/>
                  </a:moveTo>
                  <a:lnTo>
                    <a:pt x="1142863" y="0"/>
                  </a:lnTo>
                  <a:cubicBezTo>
                    <a:pt x="1153542" y="0"/>
                    <a:pt x="1162200" y="8658"/>
                    <a:pt x="1162200" y="19338"/>
                  </a:cubicBezTo>
                  <a:lnTo>
                    <a:pt x="1162200" y="1559526"/>
                  </a:lnTo>
                  <a:cubicBezTo>
                    <a:pt x="1162200" y="1570206"/>
                    <a:pt x="1153542" y="1578864"/>
                    <a:pt x="1142863" y="1578864"/>
                  </a:cubicBezTo>
                  <a:lnTo>
                    <a:pt x="19338" y="1578864"/>
                  </a:lnTo>
                  <a:cubicBezTo>
                    <a:pt x="8658" y="1578864"/>
                    <a:pt x="0" y="1570206"/>
                    <a:pt x="0" y="1559526"/>
                  </a:cubicBezTo>
                  <a:lnTo>
                    <a:pt x="0" y="19338"/>
                  </a:lnTo>
                  <a:cubicBezTo>
                    <a:pt x="0" y="8658"/>
                    <a:pt x="8658" y="0"/>
                    <a:pt x="19338" y="0"/>
                  </a:cubicBezTo>
                  <a:close/>
                </a:path>
              </a:pathLst>
            </a:custGeom>
            <a:blipFill>
              <a:blip r:embed="rId2"/>
              <a:stretch>
                <a:fillRect t="-331" b="-33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6156443" y="6934200"/>
            <a:ext cx="3403364" cy="4524588"/>
            <a:chOff x="0" y="0"/>
            <a:chExt cx="4537818" cy="6032784"/>
          </a:xfrm>
        </p:grpSpPr>
        <p:grpSp>
          <p:nvGrpSpPr>
            <p:cNvPr id="5" name="Group 5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grpSp>
        <p:nvGrpSpPr>
          <p:cNvPr id="11" name="Group 11"/>
          <p:cNvGrpSpPr/>
          <p:nvPr/>
        </p:nvGrpSpPr>
        <p:grpSpPr>
          <a:xfrm>
            <a:off x="9296400" y="666750"/>
            <a:ext cx="8991600" cy="9260113"/>
            <a:chOff x="0" y="0"/>
            <a:chExt cx="11988800" cy="1234681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5958811"/>
              <a:ext cx="9917508" cy="1943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39"/>
                </a:lnSpc>
                <a:spcBef>
                  <a:spcPct val="0"/>
                </a:spcBef>
              </a:pPr>
              <a:r>
                <a:rPr lang="en-US" sz="3199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Detalhando o processo de construção de funcionalidades em FDD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8167274"/>
              <a:ext cx="9917508" cy="4179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10"/>
                </a:lnSpc>
                <a:spcBef>
                  <a:spcPct val="0"/>
                </a:spcBef>
              </a:pPr>
              <a:r>
                <a:rPr lang="en-US" sz="2592">
                  <a:solidFill>
                    <a:srgbClr val="6C757D"/>
                  </a:solidFill>
                  <a:latin typeface="HK Grotesk"/>
                  <a:ea typeface="HK Grotesk"/>
                  <a:cs typeface="HK Grotesk"/>
                  <a:sym typeface="HK Grotesk"/>
                </a:rPr>
                <a:t>No processo de Construir por Funcionalidade, cada recurso é desenvolvido, testado e integrado dentro do sistema de forma iterativa. Este processo envolve práticas de construção contínua, assegurando que a qualidade seja mantida. O foco está na colaboração entre os desenvolvedores e a rápida entrega de funcionalidades valiosas ao cliente.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42875"/>
              <a:ext cx="11988800" cy="51578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466"/>
                </a:lnSpc>
                <a:spcBef>
                  <a:spcPct val="0"/>
                </a:spcBef>
              </a:pPr>
              <a:r>
                <a:rPr lang="en-US" sz="7466" b="1" u="none" strike="noStrike" spc="-223">
                  <a:solidFill>
                    <a:srgbClr val="00FF87"/>
                  </a:solidFill>
                  <a:latin typeface="Bricolage Grotesque Semi-Bold"/>
                  <a:ea typeface="Bricolage Grotesque Semi-Bold"/>
                  <a:cs typeface="Bricolage Grotesque Semi-Bold"/>
                  <a:sym typeface="Bricolage Grotesque Semi-Bold"/>
                </a:rPr>
                <a:t>Construir por Funcionalidade: Codificação e Integração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0C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5557618" y="6934200"/>
            <a:ext cx="3403364" cy="4524588"/>
            <a:chOff x="0" y="0"/>
            <a:chExt cx="4537818" cy="6032784"/>
          </a:xfrm>
        </p:grpSpPr>
        <p:grpSp>
          <p:nvGrpSpPr>
            <p:cNvPr id="3" name="Group 3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9" name="Freeform 9"/>
          <p:cNvSpPr/>
          <p:nvPr/>
        </p:nvSpPr>
        <p:spPr>
          <a:xfrm>
            <a:off x="13474175" y="2889451"/>
            <a:ext cx="4166886" cy="4114800"/>
          </a:xfrm>
          <a:custGeom>
            <a:avLst/>
            <a:gdLst/>
            <a:ahLst/>
            <a:cxnLst/>
            <a:rect l="l" t="t" r="r" b="b"/>
            <a:pathLst>
              <a:path w="4166886" h="4114800">
                <a:moveTo>
                  <a:pt x="0" y="0"/>
                </a:moveTo>
                <a:lnTo>
                  <a:pt x="4166886" y="0"/>
                </a:lnTo>
                <a:lnTo>
                  <a:pt x="416688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935067"/>
            <a:ext cx="16002173" cy="977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349"/>
              </a:lnSpc>
              <a:spcBef>
                <a:spcPct val="0"/>
              </a:spcBef>
            </a:pPr>
            <a:r>
              <a:rPr lang="en-US" sz="7349" b="1" u="none" strike="noStrike">
                <a:solidFill>
                  <a:srgbClr val="00FF87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Papéis e Responsabilidades no FDD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28700" y="2617181"/>
            <a:ext cx="5303763" cy="1625399"/>
            <a:chOff x="0" y="0"/>
            <a:chExt cx="7071684" cy="2167199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9525"/>
              <a:ext cx="7071684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54"/>
                </a:lnSpc>
                <a:spcBef>
                  <a:spcPct val="0"/>
                </a:spcBef>
              </a:pPr>
              <a:r>
                <a:rPr lang="en-US" sz="296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Gerente d</a:t>
              </a:r>
              <a:r>
                <a:rPr lang="en-US" sz="2962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e projeto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719399"/>
              <a:ext cx="7071684" cy="1447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Responsável</a:t>
              </a:r>
              <a:r>
                <a:rPr lang="en-US" sz="2400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pela administração geral, gestão de prazos, acompanhamento de tarefas e comunicação com o cliente.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4428473"/>
            <a:ext cx="5448300" cy="1625399"/>
            <a:chOff x="0" y="0"/>
            <a:chExt cx="7264400" cy="2167199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9525"/>
              <a:ext cx="7264400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54"/>
                </a:lnSpc>
                <a:spcBef>
                  <a:spcPct val="0"/>
                </a:spcBef>
              </a:pPr>
              <a:r>
                <a:rPr lang="en-US" sz="296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Arquit</a:t>
              </a:r>
              <a:r>
                <a:rPr lang="en-US" sz="2962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eto Chefe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719399"/>
              <a:ext cx="7264400" cy="1447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</a:t>
              </a:r>
              <a:r>
                <a:rPr lang="en-US" sz="2400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ncarregado do planejamento da arquitetura do sistema e da supervisão técnica dos demais arquitetos.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28700" y="6302475"/>
            <a:ext cx="5448300" cy="1263449"/>
            <a:chOff x="0" y="0"/>
            <a:chExt cx="7264400" cy="1684599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9525"/>
              <a:ext cx="7264400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54"/>
                </a:lnSpc>
                <a:spcBef>
                  <a:spcPct val="0"/>
                </a:spcBef>
              </a:pPr>
              <a:r>
                <a:rPr lang="en-US" sz="296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Pr</a:t>
              </a:r>
              <a:r>
                <a:rPr lang="en-US" sz="2962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ogramador Chefe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719399"/>
              <a:ext cx="7264400" cy="965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Coordena a equipe de programadores e garante a qualidade das implementações.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100968" y="7813575"/>
            <a:ext cx="5303763" cy="1987349"/>
            <a:chOff x="0" y="0"/>
            <a:chExt cx="7071684" cy="2649799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9525"/>
              <a:ext cx="7071684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54"/>
                </a:lnSpc>
                <a:spcBef>
                  <a:spcPct val="0"/>
                </a:spcBef>
              </a:pPr>
              <a:r>
                <a:rPr lang="en-US" sz="296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G</a:t>
              </a:r>
              <a:r>
                <a:rPr lang="en-US" sz="2962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erente de desenvolvimento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719399"/>
              <a:ext cx="7071684" cy="1930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Ge</a:t>
              </a:r>
              <a:r>
                <a:rPr lang="en-US" sz="2400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rencia as atividades dos desenvolvedores, controla prazos e supervisiona as entregas em conjunto com o arquiteto-chefe.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820116" y="2617181"/>
            <a:ext cx="5448300" cy="1625399"/>
            <a:chOff x="0" y="0"/>
            <a:chExt cx="7264400" cy="2167199"/>
          </a:xfrm>
        </p:grpSpPr>
        <p:sp>
          <p:nvSpPr>
            <p:cNvPr id="24" name="TextBox 24"/>
            <p:cNvSpPr txBox="1"/>
            <p:nvPr/>
          </p:nvSpPr>
          <p:spPr>
            <a:xfrm>
              <a:off x="0" y="-9525"/>
              <a:ext cx="7264400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54"/>
                </a:lnSpc>
                <a:spcBef>
                  <a:spcPct val="0"/>
                </a:spcBef>
              </a:pPr>
              <a:r>
                <a:rPr lang="en-US" sz="296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Proprietário da Classe: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719399"/>
              <a:ext cx="7264400" cy="1447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D</a:t>
              </a:r>
              <a:r>
                <a:rPr lang="en-US" sz="2400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esenvolvedor responsável por pequenas partes do sistema, com entregas rápidas e bem definidas.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820116" y="4946851"/>
            <a:ext cx="5448300" cy="1987349"/>
            <a:chOff x="0" y="0"/>
            <a:chExt cx="7264400" cy="2649799"/>
          </a:xfrm>
        </p:grpSpPr>
        <p:sp>
          <p:nvSpPr>
            <p:cNvPr id="27" name="TextBox 27"/>
            <p:cNvSpPr txBox="1"/>
            <p:nvPr/>
          </p:nvSpPr>
          <p:spPr>
            <a:xfrm>
              <a:off x="0" y="-9525"/>
              <a:ext cx="7264400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54"/>
                </a:lnSpc>
                <a:spcBef>
                  <a:spcPct val="0"/>
                </a:spcBef>
              </a:pPr>
              <a:r>
                <a:rPr lang="en-US" sz="296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Especi</a:t>
              </a:r>
              <a:r>
                <a:rPr lang="en-US" sz="2962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alista em Domínio: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719399"/>
              <a:ext cx="7264400" cy="1930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P</a:t>
              </a:r>
              <a:r>
                <a:rPr lang="en-US" sz="2400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rofissional com conhecimento profundo do contexto do projeto, contribuindo para alinhar o sistema às necessidades do negócio.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7820116" y="7565925"/>
            <a:ext cx="5448300" cy="1987349"/>
            <a:chOff x="0" y="0"/>
            <a:chExt cx="7264400" cy="2649799"/>
          </a:xfrm>
        </p:grpSpPr>
        <p:sp>
          <p:nvSpPr>
            <p:cNvPr id="30" name="TextBox 30"/>
            <p:cNvSpPr txBox="1"/>
            <p:nvPr/>
          </p:nvSpPr>
          <p:spPr>
            <a:xfrm>
              <a:off x="0" y="-9525"/>
              <a:ext cx="7264400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54"/>
                </a:lnSpc>
                <a:spcBef>
                  <a:spcPct val="0"/>
                </a:spcBef>
              </a:pPr>
              <a:r>
                <a:rPr lang="en-US" sz="296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Funçõe</a:t>
              </a:r>
              <a:r>
                <a:rPr lang="en-US" sz="2962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s de Suporte:</a:t>
              </a: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719399"/>
              <a:ext cx="7264400" cy="1930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I</a:t>
              </a:r>
              <a:r>
                <a:rPr lang="en-US" sz="2400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ncluem testadores, redatores técnicos, administradores de sistema e gestores de ferramentas, que prestam apoio às demais equipes.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32132" y="963700"/>
            <a:ext cx="16398666" cy="1288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9676"/>
              </a:lnSpc>
              <a:spcBef>
                <a:spcPct val="0"/>
              </a:spcBef>
            </a:pPr>
            <a:r>
              <a:rPr lang="en-US" sz="9676" b="1" dirty="0" err="1">
                <a:solidFill>
                  <a:srgbClr val="00FF87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Vantagens</a:t>
            </a:r>
            <a:r>
              <a:rPr lang="en-US" sz="9676" b="1" dirty="0">
                <a:solidFill>
                  <a:srgbClr val="00FF87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9676" b="1" dirty="0">
                <a:solidFill>
                  <a:srgbClr val="FFFFFF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x</a:t>
            </a:r>
            <a:r>
              <a:rPr lang="en-US" sz="9676" b="1" dirty="0">
                <a:solidFill>
                  <a:srgbClr val="FF3131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sz="9676" b="1" dirty="0" err="1">
                <a:solidFill>
                  <a:srgbClr val="6C757D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Desvantagens</a:t>
            </a:r>
            <a:endParaRPr lang="en-US" sz="9676" b="1" dirty="0">
              <a:solidFill>
                <a:srgbClr val="6C757D"/>
              </a:solidFill>
              <a:latin typeface="Bricolage Grotesque Bold"/>
              <a:ea typeface="Bricolage Grotesque Bold"/>
              <a:cs typeface="Bricolage Grotesque Bold"/>
              <a:sym typeface="Bricolage Grotesque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02397" y="2325069"/>
            <a:ext cx="6487724" cy="7179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03"/>
              </a:lnSpc>
              <a:spcBef>
                <a:spcPct val="0"/>
              </a:spcBef>
            </a:pPr>
            <a:r>
              <a:rPr lang="en-US" sz="3169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 - Id</a:t>
            </a:r>
            <a:r>
              <a:rPr lang="en-US" sz="3169" u="none" strike="noStrike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eal para trabalhar com equipes grandes em projetos grandes; </a:t>
            </a:r>
          </a:p>
          <a:p>
            <a:pPr marL="0" lvl="0" indent="0" algn="l">
              <a:lnSpc>
                <a:spcPts val="3803"/>
              </a:lnSpc>
              <a:spcBef>
                <a:spcPct val="0"/>
              </a:spcBef>
            </a:pPr>
            <a:r>
              <a:rPr lang="en-US" sz="3169" u="none" strike="noStrike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- Projetos bem estruturados desde a sua primeira fase;  </a:t>
            </a:r>
          </a:p>
          <a:p>
            <a:pPr marL="0" lvl="0" indent="0" algn="l">
              <a:lnSpc>
                <a:spcPts val="3803"/>
              </a:lnSpc>
              <a:spcBef>
                <a:spcPct val="0"/>
              </a:spcBef>
            </a:pPr>
            <a:r>
              <a:rPr lang="en-US" sz="3169" u="none" strike="noStrike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 - Permite que várias equipes trabalhem simultaneamente, reduzindo o tempo de execução do projeto;  </a:t>
            </a:r>
          </a:p>
          <a:p>
            <a:pPr marL="0" lvl="0" indent="0" algn="l">
              <a:lnSpc>
                <a:spcPts val="3803"/>
              </a:lnSpc>
              <a:spcBef>
                <a:spcPct val="0"/>
              </a:spcBef>
            </a:pPr>
            <a:r>
              <a:rPr lang="en-US" sz="3169" u="none" strike="noStrike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 - O processo é altamente documentado, o que o torna muito rastreável (é mais fácil identificar gaps e corrigi-los);  </a:t>
            </a:r>
          </a:p>
          <a:p>
            <a:pPr marL="0" lvl="0" indent="0" algn="l">
              <a:lnSpc>
                <a:spcPts val="3803"/>
              </a:lnSpc>
              <a:spcBef>
                <a:spcPct val="0"/>
              </a:spcBef>
            </a:pPr>
            <a:r>
              <a:rPr lang="en-US" sz="3169" u="none" strike="noStrike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 - Equipes trabalham com as etapas de desenvolvimento com agilidade. </a:t>
            </a:r>
          </a:p>
          <a:p>
            <a:pPr marL="0" lvl="0" indent="0" algn="l">
              <a:lnSpc>
                <a:spcPts val="3803"/>
              </a:lnSpc>
              <a:spcBef>
                <a:spcPct val="0"/>
              </a:spcBef>
            </a:pPr>
            <a:endParaRPr lang="en-US" sz="3169" u="none" strike="noStrike">
              <a:solidFill>
                <a:srgbClr val="00FF87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202132" y="2334594"/>
            <a:ext cx="7256578" cy="6780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74"/>
              </a:lnSpc>
              <a:spcBef>
                <a:spcPct val="0"/>
              </a:spcBef>
            </a:pPr>
            <a:r>
              <a:rPr lang="en-US" sz="4061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- </a:t>
            </a:r>
            <a:r>
              <a:rPr lang="en-US" sz="4061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Nã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o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funciona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bem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em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equipes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menores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,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já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que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projeto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FDD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demanda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a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execução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de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muitas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tarefas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;  </a:t>
            </a:r>
          </a:p>
          <a:p>
            <a:pPr marL="0" lvl="0" indent="0" algn="l">
              <a:lnSpc>
                <a:spcPts val="4874"/>
              </a:lnSpc>
              <a:spcBef>
                <a:spcPct val="0"/>
              </a:spcBef>
            </a:pP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- Grande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produção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de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documentação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escrita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nas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primeiras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fases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do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projeto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;  </a:t>
            </a:r>
          </a:p>
          <a:p>
            <a:pPr marL="0" lvl="0" indent="0" algn="l">
              <a:lnSpc>
                <a:spcPts val="4874"/>
              </a:lnSpc>
              <a:spcBef>
                <a:spcPct val="0"/>
              </a:spcBef>
            </a:pP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- O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projeto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depende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muito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das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decisões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 dos </a:t>
            </a:r>
            <a:r>
              <a:rPr lang="en-US" sz="4061" u="none" strike="noStrike" dirty="0" err="1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programadores-chefe</a:t>
            </a:r>
            <a:r>
              <a:rPr lang="en-US" sz="4061" u="none" strike="noStrike" dirty="0">
                <a:solidFill>
                  <a:srgbClr val="6C757D"/>
                </a:solidFill>
                <a:latin typeface="HK Grotesk"/>
                <a:ea typeface="HK Grotesk"/>
                <a:cs typeface="HK Grotesk"/>
                <a:sym typeface="HK Grotesk"/>
              </a:rPr>
              <a:t>. </a:t>
            </a:r>
          </a:p>
          <a:p>
            <a:pPr marL="0" lvl="0" indent="0" algn="l">
              <a:lnSpc>
                <a:spcPts val="4874"/>
              </a:lnSpc>
              <a:spcBef>
                <a:spcPct val="0"/>
              </a:spcBef>
            </a:pPr>
            <a:endParaRPr lang="en-US" sz="4061" u="none" strike="noStrike" dirty="0">
              <a:solidFill>
                <a:srgbClr val="6C757D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grpSp>
        <p:nvGrpSpPr>
          <p:cNvPr id="5" name="Group 5"/>
          <p:cNvGrpSpPr/>
          <p:nvPr/>
        </p:nvGrpSpPr>
        <p:grpSpPr>
          <a:xfrm rot="-10800000">
            <a:off x="15557618" y="6934200"/>
            <a:ext cx="3403364" cy="4524588"/>
            <a:chOff x="0" y="0"/>
            <a:chExt cx="4537818" cy="6032784"/>
          </a:xfrm>
        </p:grpSpPr>
        <p:grpSp>
          <p:nvGrpSpPr>
            <p:cNvPr id="6" name="Group 6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12" name="AutoShape 12"/>
          <p:cNvSpPr/>
          <p:nvPr/>
        </p:nvSpPr>
        <p:spPr>
          <a:xfrm flipH="1" flipV="1">
            <a:off x="8426612" y="2217856"/>
            <a:ext cx="0" cy="7156005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0C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5557618" y="6934200"/>
            <a:ext cx="3403364" cy="4524588"/>
            <a:chOff x="0" y="0"/>
            <a:chExt cx="4537818" cy="6032784"/>
          </a:xfrm>
        </p:grpSpPr>
        <p:grpSp>
          <p:nvGrpSpPr>
            <p:cNvPr id="3" name="Group 3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9" name="Freeform 9"/>
          <p:cNvSpPr/>
          <p:nvPr/>
        </p:nvSpPr>
        <p:spPr>
          <a:xfrm>
            <a:off x="13819988" y="2371073"/>
            <a:ext cx="3713607" cy="4114800"/>
          </a:xfrm>
          <a:custGeom>
            <a:avLst/>
            <a:gdLst/>
            <a:ahLst/>
            <a:cxnLst/>
            <a:rect l="l" t="t" r="r" b="b"/>
            <a:pathLst>
              <a:path w="3713607" h="4114800">
                <a:moveTo>
                  <a:pt x="0" y="0"/>
                </a:moveTo>
                <a:lnTo>
                  <a:pt x="3713607" y="0"/>
                </a:lnTo>
                <a:lnTo>
                  <a:pt x="371360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935067"/>
            <a:ext cx="16002173" cy="977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349"/>
              </a:lnSpc>
              <a:spcBef>
                <a:spcPct val="0"/>
              </a:spcBef>
            </a:pPr>
            <a:r>
              <a:rPr lang="en-US" sz="7349" b="1">
                <a:solidFill>
                  <a:srgbClr val="00FF87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FDD X SCRUM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28700" y="2126574"/>
            <a:ext cx="6020195" cy="4407316"/>
            <a:chOff x="0" y="0"/>
            <a:chExt cx="8026927" cy="5876421"/>
          </a:xfrm>
        </p:grpSpPr>
        <p:sp>
          <p:nvSpPr>
            <p:cNvPr id="12" name="TextBox 12"/>
            <p:cNvSpPr txBox="1"/>
            <p:nvPr/>
          </p:nvSpPr>
          <p:spPr>
            <a:xfrm>
              <a:off x="0" y="0"/>
              <a:ext cx="8026927" cy="13550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35"/>
                </a:lnSpc>
                <a:spcBef>
                  <a:spcPct val="0"/>
                </a:spcBef>
              </a:pPr>
              <a:r>
                <a:rPr lang="en-US" sz="336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FDD (Feature-Driven Dev</a:t>
              </a:r>
              <a:r>
                <a:rPr lang="en-US" sz="3362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elopment):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494105"/>
              <a:ext cx="8026927" cy="43823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88153" lvl="1" indent="-294077" algn="l">
                <a:lnSpc>
                  <a:spcPts val="3269"/>
                </a:lnSpc>
                <a:buFont typeface="Arial"/>
                <a:buChar char="•"/>
              </a:pPr>
              <a:r>
                <a:rPr lang="en-US" sz="2724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Entregas por features independentes e funcionais.</a:t>
              </a:r>
            </a:p>
            <a:p>
              <a:pPr marL="588153" lvl="1" indent="-294077" algn="l">
                <a:lnSpc>
                  <a:spcPts val="326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724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Permite ao usuário visualizar</a:t>
              </a:r>
              <a:r>
                <a:rPr lang="en-US" sz="2724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rapidamente o software em funcionamento.</a:t>
              </a:r>
            </a:p>
            <a:p>
              <a:pPr marL="588153" lvl="1" indent="-294077" algn="l">
                <a:lnSpc>
                  <a:spcPts val="326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724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Feedback mais concreto e risco reduzido de problemas futuros.</a:t>
              </a:r>
            </a:p>
            <a:p>
              <a:pPr marL="0" lvl="0" indent="0" algn="l">
                <a:lnSpc>
                  <a:spcPts val="3269"/>
                </a:lnSpc>
                <a:spcBef>
                  <a:spcPct val="0"/>
                </a:spcBef>
              </a:pPr>
              <a:endParaRPr lang="en-US" sz="2724" u="none" strike="noStrike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404428" y="2252097"/>
            <a:ext cx="5628477" cy="4098133"/>
            <a:chOff x="0" y="0"/>
            <a:chExt cx="7504636" cy="5464178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9525"/>
              <a:ext cx="7504636" cy="8054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740"/>
                </a:lnSpc>
                <a:spcBef>
                  <a:spcPct val="0"/>
                </a:spcBef>
              </a:pPr>
              <a:r>
                <a:rPr lang="en-US" sz="3950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S</a:t>
              </a:r>
              <a:r>
                <a:rPr lang="en-US" sz="3950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CRUM: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949799"/>
              <a:ext cx="7504636" cy="45143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90970" lvl="1" indent="-345485" algn="l">
                <a:lnSpc>
                  <a:spcPts val="384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200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</a:t>
              </a:r>
              <a:r>
                <a:rPr lang="en-US" sz="3200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ntregas em sprints, nem sempre com funcionalidades completas.</a:t>
              </a:r>
            </a:p>
            <a:p>
              <a:pPr marL="690970" lvl="1" indent="-345485" algn="l">
                <a:lnSpc>
                  <a:spcPts val="384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200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Avaliação imediata do software pelo cliente pode ser mais difícil.</a:t>
              </a:r>
            </a:p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endParaRPr lang="en-US" sz="3200" u="none" strike="noStrike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28700" y="6533890"/>
            <a:ext cx="12246653" cy="2958899"/>
            <a:chOff x="0" y="0"/>
            <a:chExt cx="16328870" cy="3945199"/>
          </a:xfrm>
        </p:grpSpPr>
        <p:sp>
          <p:nvSpPr>
            <p:cNvPr id="18" name="TextBox 18"/>
            <p:cNvSpPr txBox="1"/>
            <p:nvPr/>
          </p:nvSpPr>
          <p:spPr>
            <a:xfrm>
              <a:off x="0" y="0"/>
              <a:ext cx="16328870" cy="736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394"/>
                </a:lnSpc>
                <a:spcBef>
                  <a:spcPct val="0"/>
                </a:spcBef>
              </a:pPr>
              <a:r>
                <a:rPr lang="en-US" sz="366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Esc</a:t>
              </a:r>
              <a:r>
                <a:rPr lang="en-US" sz="3662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olha do melhor método: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849574"/>
              <a:ext cx="16328870" cy="30956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697" lvl="1" indent="-323848" algn="l">
                <a:lnSpc>
                  <a:spcPts val="3599"/>
                </a:lnSpc>
                <a:buFont typeface="Arial"/>
                <a:buChar char="•"/>
              </a:pPr>
              <a:r>
                <a:rPr lang="en-US" sz="2999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FDD: ideal para projetos grandes e complexos, com muitas dependências entre funcionalidades.</a:t>
              </a:r>
            </a:p>
            <a:p>
              <a:pPr marL="647697" lvl="1" indent="-323848" algn="l">
                <a:lnSpc>
                  <a:spcPts val="359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999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SCRUM: ideal para entregas incrementais e adaptáveis, com necessidade de flexibilidade.</a:t>
              </a:r>
            </a:p>
            <a:p>
              <a:pPr marL="0" lvl="0" indent="0" algn="l">
                <a:lnSpc>
                  <a:spcPts val="4199"/>
                </a:lnSpc>
                <a:spcBef>
                  <a:spcPct val="0"/>
                </a:spcBef>
              </a:pPr>
              <a:endParaRPr lang="en-US" sz="2999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58176" y="2148299"/>
            <a:ext cx="6116540" cy="5722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34"/>
              </a:lnSpc>
            </a:pPr>
            <a:r>
              <a:rPr lang="en-US" sz="8934" b="1" spc="-268">
                <a:solidFill>
                  <a:srgbClr val="00FF87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Muito obrigado pela</a:t>
            </a:r>
          </a:p>
          <a:p>
            <a:pPr marL="0" lvl="0" indent="0" algn="ctr">
              <a:lnSpc>
                <a:spcPts val="8934"/>
              </a:lnSpc>
              <a:spcBef>
                <a:spcPct val="0"/>
              </a:spcBef>
            </a:pPr>
            <a:r>
              <a:rPr lang="en-US" sz="8934" b="1" spc="-268">
                <a:solidFill>
                  <a:srgbClr val="00FF87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sua atenção!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9296400" y="-103861"/>
            <a:ext cx="9198063" cy="10494722"/>
            <a:chOff x="0" y="0"/>
            <a:chExt cx="1425021" cy="162590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25021" cy="1625907"/>
            </a:xfrm>
            <a:custGeom>
              <a:avLst/>
              <a:gdLst/>
              <a:ahLst/>
              <a:cxnLst/>
              <a:rect l="l" t="t" r="r" b="b"/>
              <a:pathLst>
                <a:path w="1425021" h="1625907">
                  <a:moveTo>
                    <a:pt x="0" y="0"/>
                  </a:moveTo>
                  <a:lnTo>
                    <a:pt x="1425021" y="0"/>
                  </a:lnTo>
                  <a:lnTo>
                    <a:pt x="1425021" y="1625907"/>
                  </a:lnTo>
                  <a:lnTo>
                    <a:pt x="0" y="1625907"/>
                  </a:lnTo>
                  <a:close/>
                </a:path>
              </a:pathLst>
            </a:custGeom>
            <a:blipFill>
              <a:blip r:embed="rId2"/>
              <a:stretch>
                <a:fillRect t="-154" b="-154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 rot="-10800000">
            <a:off x="7289918" y="6934200"/>
            <a:ext cx="3403364" cy="4524588"/>
            <a:chOff x="0" y="0"/>
            <a:chExt cx="4537818" cy="6032784"/>
          </a:xfrm>
        </p:grpSpPr>
        <p:grpSp>
          <p:nvGrpSpPr>
            <p:cNvPr id="6" name="Group 6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BCA81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lgDash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2099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4656" y="2854321"/>
            <a:ext cx="2781366" cy="4191869"/>
            <a:chOff x="0" y="0"/>
            <a:chExt cx="930664" cy="140262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30664" cy="1402628"/>
            </a:xfrm>
            <a:custGeom>
              <a:avLst/>
              <a:gdLst/>
              <a:ahLst/>
              <a:cxnLst/>
              <a:rect l="l" t="t" r="r" b="b"/>
              <a:pathLst>
                <a:path w="930664" h="1402628">
                  <a:moveTo>
                    <a:pt x="55670" y="0"/>
                  </a:moveTo>
                  <a:lnTo>
                    <a:pt x="874994" y="0"/>
                  </a:lnTo>
                  <a:cubicBezTo>
                    <a:pt x="889759" y="0"/>
                    <a:pt x="903919" y="5865"/>
                    <a:pt x="914359" y="16305"/>
                  </a:cubicBezTo>
                  <a:cubicBezTo>
                    <a:pt x="924799" y="26745"/>
                    <a:pt x="930664" y="40905"/>
                    <a:pt x="930664" y="55670"/>
                  </a:cubicBezTo>
                  <a:lnTo>
                    <a:pt x="930664" y="1346958"/>
                  </a:lnTo>
                  <a:cubicBezTo>
                    <a:pt x="930664" y="1377704"/>
                    <a:pt x="905740" y="1402628"/>
                    <a:pt x="874994" y="1402628"/>
                  </a:cubicBezTo>
                  <a:lnTo>
                    <a:pt x="55670" y="1402628"/>
                  </a:lnTo>
                  <a:cubicBezTo>
                    <a:pt x="24924" y="1402628"/>
                    <a:pt x="0" y="1377704"/>
                    <a:pt x="0" y="1346958"/>
                  </a:cubicBezTo>
                  <a:lnTo>
                    <a:pt x="0" y="55670"/>
                  </a:lnTo>
                  <a:cubicBezTo>
                    <a:pt x="0" y="24924"/>
                    <a:pt x="24924" y="0"/>
                    <a:pt x="55670" y="0"/>
                  </a:cubicBezTo>
                  <a:close/>
                </a:path>
              </a:pathLst>
            </a:custGeom>
            <a:blipFill>
              <a:blip r:embed="rId2"/>
              <a:stretch>
                <a:fillRect l="-25356" r="-25356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4117072" y="2854321"/>
            <a:ext cx="2818472" cy="4191869"/>
            <a:chOff x="0" y="0"/>
            <a:chExt cx="1631088" cy="24258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31088" cy="2425892"/>
            </a:xfrm>
            <a:custGeom>
              <a:avLst/>
              <a:gdLst/>
              <a:ahLst/>
              <a:cxnLst/>
              <a:rect l="l" t="t" r="r" b="b"/>
              <a:pathLst>
                <a:path w="1631088" h="2425892">
                  <a:moveTo>
                    <a:pt x="54937" y="0"/>
                  </a:moveTo>
                  <a:lnTo>
                    <a:pt x="1576151" y="0"/>
                  </a:lnTo>
                  <a:cubicBezTo>
                    <a:pt x="1590722" y="0"/>
                    <a:pt x="1604695" y="5788"/>
                    <a:pt x="1614998" y="16091"/>
                  </a:cubicBezTo>
                  <a:cubicBezTo>
                    <a:pt x="1625300" y="26393"/>
                    <a:pt x="1631088" y="40367"/>
                    <a:pt x="1631088" y="54937"/>
                  </a:cubicBezTo>
                  <a:lnTo>
                    <a:pt x="1631088" y="2370955"/>
                  </a:lnTo>
                  <a:cubicBezTo>
                    <a:pt x="1631088" y="2385525"/>
                    <a:pt x="1625300" y="2399498"/>
                    <a:pt x="1614998" y="2409801"/>
                  </a:cubicBezTo>
                  <a:cubicBezTo>
                    <a:pt x="1604695" y="2420104"/>
                    <a:pt x="1590722" y="2425892"/>
                    <a:pt x="1576151" y="2425892"/>
                  </a:cubicBezTo>
                  <a:lnTo>
                    <a:pt x="54937" y="2425892"/>
                  </a:lnTo>
                  <a:cubicBezTo>
                    <a:pt x="40367" y="2425892"/>
                    <a:pt x="26393" y="2420104"/>
                    <a:pt x="16091" y="2409801"/>
                  </a:cubicBezTo>
                  <a:cubicBezTo>
                    <a:pt x="5788" y="2399498"/>
                    <a:pt x="0" y="2385525"/>
                    <a:pt x="0" y="2370955"/>
                  </a:cubicBezTo>
                  <a:lnTo>
                    <a:pt x="0" y="54937"/>
                  </a:lnTo>
                  <a:cubicBezTo>
                    <a:pt x="0" y="40367"/>
                    <a:pt x="5788" y="26393"/>
                    <a:pt x="16091" y="16091"/>
                  </a:cubicBezTo>
                  <a:cubicBezTo>
                    <a:pt x="26393" y="5788"/>
                    <a:pt x="40367" y="0"/>
                    <a:pt x="54937" y="0"/>
                  </a:cubicBezTo>
                  <a:close/>
                </a:path>
              </a:pathLst>
            </a:custGeom>
            <a:blipFill>
              <a:blip r:embed="rId3"/>
              <a:stretch>
                <a:fillRect t="-1953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7715827" y="2854321"/>
            <a:ext cx="2818472" cy="4191869"/>
            <a:chOff x="0" y="0"/>
            <a:chExt cx="1631088" cy="24258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31088" cy="2425892"/>
            </a:xfrm>
            <a:custGeom>
              <a:avLst/>
              <a:gdLst/>
              <a:ahLst/>
              <a:cxnLst/>
              <a:rect l="l" t="t" r="r" b="b"/>
              <a:pathLst>
                <a:path w="1631088" h="2425892">
                  <a:moveTo>
                    <a:pt x="54937" y="0"/>
                  </a:moveTo>
                  <a:lnTo>
                    <a:pt x="1576151" y="0"/>
                  </a:lnTo>
                  <a:cubicBezTo>
                    <a:pt x="1590722" y="0"/>
                    <a:pt x="1604695" y="5788"/>
                    <a:pt x="1614998" y="16091"/>
                  </a:cubicBezTo>
                  <a:cubicBezTo>
                    <a:pt x="1625300" y="26393"/>
                    <a:pt x="1631088" y="40367"/>
                    <a:pt x="1631088" y="54937"/>
                  </a:cubicBezTo>
                  <a:lnTo>
                    <a:pt x="1631088" y="2370955"/>
                  </a:lnTo>
                  <a:cubicBezTo>
                    <a:pt x="1631088" y="2385525"/>
                    <a:pt x="1625300" y="2399498"/>
                    <a:pt x="1614998" y="2409801"/>
                  </a:cubicBezTo>
                  <a:cubicBezTo>
                    <a:pt x="1604695" y="2420104"/>
                    <a:pt x="1590722" y="2425892"/>
                    <a:pt x="1576151" y="2425892"/>
                  </a:cubicBezTo>
                  <a:lnTo>
                    <a:pt x="54937" y="2425892"/>
                  </a:lnTo>
                  <a:cubicBezTo>
                    <a:pt x="40367" y="2425892"/>
                    <a:pt x="26393" y="2420104"/>
                    <a:pt x="16091" y="2409801"/>
                  </a:cubicBezTo>
                  <a:cubicBezTo>
                    <a:pt x="5788" y="2399498"/>
                    <a:pt x="0" y="2385525"/>
                    <a:pt x="0" y="2370955"/>
                  </a:cubicBezTo>
                  <a:lnTo>
                    <a:pt x="0" y="54937"/>
                  </a:lnTo>
                  <a:cubicBezTo>
                    <a:pt x="0" y="40367"/>
                    <a:pt x="5788" y="26393"/>
                    <a:pt x="16091" y="16091"/>
                  </a:cubicBezTo>
                  <a:cubicBezTo>
                    <a:pt x="26393" y="5788"/>
                    <a:pt x="40367" y="0"/>
                    <a:pt x="54937" y="0"/>
                  </a:cubicBezTo>
                  <a:close/>
                </a:path>
              </a:pathLst>
            </a:custGeom>
            <a:blipFill>
              <a:blip r:embed="rId4"/>
              <a:stretch>
                <a:fillRect l="-5773" r="-5773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1315349" y="2854321"/>
            <a:ext cx="2818472" cy="4191869"/>
            <a:chOff x="0" y="0"/>
            <a:chExt cx="1631088" cy="242589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31088" cy="2425892"/>
            </a:xfrm>
            <a:custGeom>
              <a:avLst/>
              <a:gdLst/>
              <a:ahLst/>
              <a:cxnLst/>
              <a:rect l="l" t="t" r="r" b="b"/>
              <a:pathLst>
                <a:path w="1631088" h="2425892">
                  <a:moveTo>
                    <a:pt x="54937" y="0"/>
                  </a:moveTo>
                  <a:lnTo>
                    <a:pt x="1576151" y="0"/>
                  </a:lnTo>
                  <a:cubicBezTo>
                    <a:pt x="1590722" y="0"/>
                    <a:pt x="1604695" y="5788"/>
                    <a:pt x="1614998" y="16091"/>
                  </a:cubicBezTo>
                  <a:cubicBezTo>
                    <a:pt x="1625300" y="26393"/>
                    <a:pt x="1631088" y="40367"/>
                    <a:pt x="1631088" y="54937"/>
                  </a:cubicBezTo>
                  <a:lnTo>
                    <a:pt x="1631088" y="2370955"/>
                  </a:lnTo>
                  <a:cubicBezTo>
                    <a:pt x="1631088" y="2385525"/>
                    <a:pt x="1625300" y="2399498"/>
                    <a:pt x="1614998" y="2409801"/>
                  </a:cubicBezTo>
                  <a:cubicBezTo>
                    <a:pt x="1604695" y="2420104"/>
                    <a:pt x="1590722" y="2425892"/>
                    <a:pt x="1576151" y="2425892"/>
                  </a:cubicBezTo>
                  <a:lnTo>
                    <a:pt x="54937" y="2425892"/>
                  </a:lnTo>
                  <a:cubicBezTo>
                    <a:pt x="40367" y="2425892"/>
                    <a:pt x="26393" y="2420104"/>
                    <a:pt x="16091" y="2409801"/>
                  </a:cubicBezTo>
                  <a:cubicBezTo>
                    <a:pt x="5788" y="2399498"/>
                    <a:pt x="0" y="2385525"/>
                    <a:pt x="0" y="2370955"/>
                  </a:cubicBezTo>
                  <a:lnTo>
                    <a:pt x="0" y="54937"/>
                  </a:lnTo>
                  <a:cubicBezTo>
                    <a:pt x="0" y="40367"/>
                    <a:pt x="5788" y="26393"/>
                    <a:pt x="16091" y="16091"/>
                  </a:cubicBezTo>
                  <a:cubicBezTo>
                    <a:pt x="26393" y="5788"/>
                    <a:pt x="40367" y="0"/>
                    <a:pt x="54937" y="0"/>
                  </a:cubicBezTo>
                  <a:close/>
                </a:path>
              </a:pathLst>
            </a:custGeom>
            <a:blipFill>
              <a:blip r:embed="rId5"/>
              <a:stretch>
                <a:fillRect l="-24364" r="-24364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4914872" y="2854321"/>
            <a:ext cx="2818472" cy="4191869"/>
            <a:chOff x="0" y="0"/>
            <a:chExt cx="1631088" cy="242589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631088" cy="2425892"/>
            </a:xfrm>
            <a:custGeom>
              <a:avLst/>
              <a:gdLst/>
              <a:ahLst/>
              <a:cxnLst/>
              <a:rect l="l" t="t" r="r" b="b"/>
              <a:pathLst>
                <a:path w="1631088" h="2425892">
                  <a:moveTo>
                    <a:pt x="54937" y="0"/>
                  </a:moveTo>
                  <a:lnTo>
                    <a:pt x="1576151" y="0"/>
                  </a:lnTo>
                  <a:cubicBezTo>
                    <a:pt x="1590722" y="0"/>
                    <a:pt x="1604695" y="5788"/>
                    <a:pt x="1614998" y="16091"/>
                  </a:cubicBezTo>
                  <a:cubicBezTo>
                    <a:pt x="1625300" y="26393"/>
                    <a:pt x="1631088" y="40367"/>
                    <a:pt x="1631088" y="54937"/>
                  </a:cubicBezTo>
                  <a:lnTo>
                    <a:pt x="1631088" y="2370955"/>
                  </a:lnTo>
                  <a:cubicBezTo>
                    <a:pt x="1631088" y="2385525"/>
                    <a:pt x="1625300" y="2399498"/>
                    <a:pt x="1614998" y="2409801"/>
                  </a:cubicBezTo>
                  <a:cubicBezTo>
                    <a:pt x="1604695" y="2420104"/>
                    <a:pt x="1590722" y="2425892"/>
                    <a:pt x="1576151" y="2425892"/>
                  </a:cubicBezTo>
                  <a:lnTo>
                    <a:pt x="54937" y="2425892"/>
                  </a:lnTo>
                  <a:cubicBezTo>
                    <a:pt x="40367" y="2425892"/>
                    <a:pt x="26393" y="2420104"/>
                    <a:pt x="16091" y="2409801"/>
                  </a:cubicBezTo>
                  <a:cubicBezTo>
                    <a:pt x="5788" y="2399498"/>
                    <a:pt x="0" y="2385525"/>
                    <a:pt x="0" y="2370955"/>
                  </a:cubicBezTo>
                  <a:lnTo>
                    <a:pt x="0" y="54937"/>
                  </a:lnTo>
                  <a:cubicBezTo>
                    <a:pt x="0" y="40367"/>
                    <a:pt x="5788" y="26393"/>
                    <a:pt x="16091" y="16091"/>
                  </a:cubicBezTo>
                  <a:cubicBezTo>
                    <a:pt x="26393" y="5788"/>
                    <a:pt x="40367" y="0"/>
                    <a:pt x="54937" y="0"/>
                  </a:cubicBezTo>
                  <a:close/>
                </a:path>
              </a:pathLst>
            </a:custGeom>
            <a:blipFill>
              <a:blip r:embed="rId6"/>
              <a:stretch>
                <a:fillRect t="-19798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12" name="Group 12"/>
          <p:cNvGrpSpPr/>
          <p:nvPr/>
        </p:nvGrpSpPr>
        <p:grpSpPr>
          <a:xfrm>
            <a:off x="11183529" y="7165970"/>
            <a:ext cx="3082114" cy="1933575"/>
            <a:chOff x="0" y="0"/>
            <a:chExt cx="4109485" cy="2578100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"/>
              <a:ext cx="4109485" cy="1838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 Ramon Guimaraes de Oliveira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082800"/>
              <a:ext cx="4109485" cy="495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9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H7823F3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427407" y="7165970"/>
            <a:ext cx="3395312" cy="2305050"/>
            <a:chOff x="0" y="0"/>
            <a:chExt cx="4527083" cy="3073400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9525"/>
              <a:ext cx="4527083" cy="1838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 Gabriel  Liesemberg  Massari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2082800"/>
              <a:ext cx="4527083" cy="990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99"/>
                </a:lnSpc>
              </a:pPr>
              <a:r>
                <a:rPr lang="en-US" sz="2499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H7703G3</a:t>
              </a:r>
            </a:p>
            <a:p>
              <a:pPr marL="0" lvl="0" indent="0" algn="ctr">
                <a:lnSpc>
                  <a:spcPts val="2999"/>
                </a:lnSpc>
                <a:spcBef>
                  <a:spcPct val="0"/>
                </a:spcBef>
              </a:pPr>
              <a:endParaRPr lang="en-US" sz="2499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3880528" y="7165970"/>
            <a:ext cx="3291559" cy="1488265"/>
            <a:chOff x="0" y="0"/>
            <a:chExt cx="4388746" cy="1984354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9525"/>
              <a:ext cx="4388746" cy="1228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 João Pedro Caetano ​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489054"/>
              <a:ext cx="4388746" cy="495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9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R8975J5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666750" y="800100"/>
            <a:ext cx="16954500" cy="93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b="1" spc="-209">
                <a:solidFill>
                  <a:srgbClr val="00FF87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Integrantes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340937" y="7165970"/>
            <a:ext cx="3208804" cy="1913079"/>
            <a:chOff x="0" y="0"/>
            <a:chExt cx="4278405" cy="2550772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9525"/>
              <a:ext cx="4278405" cy="1838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Gustavo Henrique dos S Moreira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2055472"/>
              <a:ext cx="4278405" cy="495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9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H775590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5103020" y="7165970"/>
            <a:ext cx="2442175" cy="1476375"/>
            <a:chOff x="0" y="0"/>
            <a:chExt cx="3256233" cy="1968500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9525"/>
              <a:ext cx="3256233" cy="1228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000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 Jean Flávio De Campos ​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1473200"/>
              <a:ext cx="3256233" cy="495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9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R951952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0C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5557618" y="6934200"/>
            <a:ext cx="3403364" cy="4524588"/>
            <a:chOff x="0" y="0"/>
            <a:chExt cx="4537818" cy="6032784"/>
          </a:xfrm>
        </p:grpSpPr>
        <p:grpSp>
          <p:nvGrpSpPr>
            <p:cNvPr id="3" name="Group 3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9" name="TextBox 9"/>
          <p:cNvSpPr txBox="1"/>
          <p:nvPr/>
        </p:nvSpPr>
        <p:spPr>
          <a:xfrm>
            <a:off x="666750" y="3150567"/>
            <a:ext cx="16297555" cy="5591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413"/>
              </a:lnSpc>
              <a:spcBef>
                <a:spcPct val="0"/>
              </a:spcBef>
            </a:pPr>
            <a:r>
              <a:rPr lang="en-US" sz="4581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Com o avanço das tecnologias e a crescente demanda por soluções rápidas e eficazes, as metodologias ágeis se consolidaram como uma das principais abordagens no desenvolvimento de software moderno. Elas foram criadas com o intuito de substituir modelos tradicionais e rígidos, como o modelo em cascata, por processos mais flexíveis, colaborativos e voltados à entrega contínua de valor.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6750" y="800100"/>
            <a:ext cx="12639675" cy="1816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b="1" spc="-209">
                <a:solidFill>
                  <a:srgbClr val="00FF87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Uma</a:t>
            </a:r>
            <a:r>
              <a:rPr lang="en-US" sz="6999" b="1" u="none" strike="noStrike" spc="-209">
                <a:solidFill>
                  <a:srgbClr val="00FF87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 breve introdução sobre as metodologias ágeis...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 flipV="1">
            <a:off x="-1" y="4228881"/>
            <a:ext cx="18288001" cy="14037"/>
          </a:xfrm>
          <a:prstGeom prst="line">
            <a:avLst/>
          </a:prstGeom>
          <a:ln w="19050" cap="flat">
            <a:solidFill>
              <a:srgbClr val="00FF87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667037" y="4092018"/>
            <a:ext cx="269421" cy="26942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FF8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68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981862" y="4092018"/>
            <a:ext cx="269421" cy="26942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FF87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68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296687" y="4092018"/>
            <a:ext cx="269421" cy="269421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FF87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68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611512" y="4092018"/>
            <a:ext cx="269421" cy="269421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FF87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168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66750" y="800100"/>
            <a:ext cx="13214183" cy="19047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318"/>
              </a:lnSpc>
              <a:spcBef>
                <a:spcPct val="0"/>
              </a:spcBef>
            </a:pPr>
            <a:r>
              <a:rPr lang="en-US" sz="7318" b="1" spc="-219">
                <a:solidFill>
                  <a:srgbClr val="00FF87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Uma</a:t>
            </a:r>
            <a:r>
              <a:rPr lang="en-US" sz="7318" b="1" u="none" strike="noStrike" spc="-219">
                <a:solidFill>
                  <a:srgbClr val="00FF87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 breve introdução sobre as metodologias ágeis...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296687" y="5143500"/>
            <a:ext cx="3153730" cy="4679302"/>
            <a:chOff x="0" y="0"/>
            <a:chExt cx="4204973" cy="6239069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9525"/>
              <a:ext cx="4204973" cy="7333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329"/>
                </a:lnSpc>
                <a:spcBef>
                  <a:spcPct val="0"/>
                </a:spcBef>
              </a:pPr>
              <a:r>
                <a:rPr lang="en-US" sz="3607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Manifesto ágil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059045"/>
              <a:ext cx="4204973" cy="51800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6"/>
                </a:lnSpc>
                <a:spcBef>
                  <a:spcPct val="0"/>
                </a:spcBef>
              </a:pPr>
              <a:r>
                <a:rPr lang="en-US" sz="2605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Em</a:t>
              </a:r>
              <a:r>
                <a:rPr lang="en-US" sz="2605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2001, 17 desenvolvedores de software assinaram o Manifesto Ágil, enfatizando colaboração, adaptabilidade e entrega de valor por meio de processos iterativos.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66750" y="5129463"/>
            <a:ext cx="3720249" cy="4524853"/>
            <a:chOff x="0" y="0"/>
            <a:chExt cx="4960332" cy="6033137"/>
          </a:xfrm>
        </p:grpSpPr>
        <p:sp>
          <p:nvSpPr>
            <p:cNvPr id="20" name="TextBox 20"/>
            <p:cNvSpPr txBox="1"/>
            <p:nvPr/>
          </p:nvSpPr>
          <p:spPr>
            <a:xfrm>
              <a:off x="0" y="0"/>
              <a:ext cx="4960332" cy="1344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019"/>
                </a:lnSpc>
                <a:spcBef>
                  <a:spcPct val="0"/>
                </a:spcBef>
              </a:pPr>
              <a:r>
                <a:rPr lang="en-US" sz="3349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Surgimento do </a:t>
              </a:r>
              <a:r>
                <a:rPr lang="en-US" sz="3349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Scrum 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664337"/>
              <a:ext cx="4960332" cy="436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63"/>
                </a:lnSpc>
                <a:spcBef>
                  <a:spcPct val="0"/>
                </a:spcBef>
              </a:pPr>
              <a:r>
                <a:rPr lang="en-US" sz="2719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Introduzido no início da década de 90, o Scrum se tornou uma estrutura amplamente adotada, com foco em sprints, funções de equipe e entrega incremental de produtos.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4981862" y="5143500"/>
            <a:ext cx="3488254" cy="4989611"/>
            <a:chOff x="0" y="0"/>
            <a:chExt cx="4651005" cy="6652815"/>
          </a:xfrm>
        </p:grpSpPr>
        <p:sp>
          <p:nvSpPr>
            <p:cNvPr id="23" name="TextBox 23"/>
            <p:cNvSpPr txBox="1"/>
            <p:nvPr/>
          </p:nvSpPr>
          <p:spPr>
            <a:xfrm>
              <a:off x="0" y="0"/>
              <a:ext cx="4651005" cy="1301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90"/>
                </a:lnSpc>
                <a:spcBef>
                  <a:spcPct val="0"/>
                </a:spcBef>
              </a:pPr>
              <a:r>
                <a:rPr lang="en-US" sz="324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Surgimento</a:t>
              </a:r>
              <a:r>
                <a:rPr lang="en-US" sz="3242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 do FDD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1601390"/>
              <a:ext cx="4651005" cy="5051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50"/>
                </a:lnSpc>
                <a:spcBef>
                  <a:spcPct val="0"/>
                </a:spcBef>
              </a:pPr>
              <a:r>
                <a:rPr lang="en-US" sz="2541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O </a:t>
              </a:r>
              <a:r>
                <a:rPr lang="en-US" sz="2541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Feature Driven Development (FDD) foi criado no final da década de 90 por Jeff De Luca, enfatizando uma abordagem estruturada centrada em recursos valorizados pelo cliente.</a:t>
              </a:r>
            </a:p>
            <a:p>
              <a:pPr marL="0" lvl="0" indent="0" algn="l">
                <a:lnSpc>
                  <a:spcPts val="2810"/>
                </a:lnSpc>
                <a:spcBef>
                  <a:spcPct val="0"/>
                </a:spcBef>
              </a:pPr>
              <a:endParaRPr lang="en-US" sz="2541" u="none" strike="noStrike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endParaRP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3611512" y="5143500"/>
            <a:ext cx="3387861" cy="4693339"/>
            <a:chOff x="0" y="0"/>
            <a:chExt cx="4517148" cy="6257785"/>
          </a:xfrm>
        </p:grpSpPr>
        <p:sp>
          <p:nvSpPr>
            <p:cNvPr id="26" name="TextBox 26"/>
            <p:cNvSpPr txBox="1"/>
            <p:nvPr/>
          </p:nvSpPr>
          <p:spPr>
            <a:xfrm>
              <a:off x="0" y="-9525"/>
              <a:ext cx="4517148" cy="14150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2"/>
                </a:lnSpc>
                <a:spcBef>
                  <a:spcPct val="0"/>
                </a:spcBef>
              </a:pPr>
              <a:r>
                <a:rPr lang="en-US" sz="350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A</a:t>
              </a:r>
              <a:r>
                <a:rPr lang="en-US" sz="3502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scensão do Kanban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1730608"/>
              <a:ext cx="4517148" cy="4527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35"/>
                </a:lnSpc>
                <a:spcBef>
                  <a:spcPct val="0"/>
                </a:spcBef>
              </a:pPr>
              <a:r>
                <a:rPr lang="en-US" sz="2529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Originário do sistema de produção da Toyota, o Kanban surgiu no início dos anos 2000, com foco na visualização do trabalho em andamento e na limitação do trabalho para otimizar o fluxo.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 rot="-10800000">
            <a:off x="15557618" y="-1063731"/>
            <a:ext cx="3403364" cy="4524588"/>
            <a:chOff x="0" y="0"/>
            <a:chExt cx="4537818" cy="6032784"/>
          </a:xfrm>
        </p:grpSpPr>
        <p:grpSp>
          <p:nvGrpSpPr>
            <p:cNvPr id="29" name="Group 29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1883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2" name="Group 32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lgDash"/>
                <a:miter/>
              </a:ln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1679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0C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957121"/>
            <a:ext cx="17285057" cy="2212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65"/>
              </a:lnSpc>
            </a:pPr>
            <a:r>
              <a:rPr lang="en-US" sz="8465" b="1" spc="-253">
                <a:solidFill>
                  <a:srgbClr val="00FF87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O que é FDD: Definição e Visão Geral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6750" y="3074714"/>
            <a:ext cx="16784896" cy="493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5"/>
              </a:lnSpc>
              <a:spcBef>
                <a:spcPct val="0"/>
              </a:spcBef>
            </a:pPr>
            <a:r>
              <a:rPr lang="en-US" sz="4718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O Feature Driven Development (FDD), ou Desenvolvimento Guiado por Funcionalidades, é uma metodologia ágil focada na entrega frequente de pequenas funcionalidades que geram valor imediato ao cliente. Ela organiza grandes projetos em unidades menores e tangíveis, chamadas de features, o que facilita o acompanhamento e a previsibilidade das entregas. </a:t>
            </a:r>
          </a:p>
        </p:txBody>
      </p:sp>
      <p:grpSp>
        <p:nvGrpSpPr>
          <p:cNvPr id="4" name="Group 4"/>
          <p:cNvGrpSpPr/>
          <p:nvPr/>
        </p:nvGrpSpPr>
        <p:grpSpPr>
          <a:xfrm rot="-10800000">
            <a:off x="-1191023" y="7629669"/>
            <a:ext cx="3403364" cy="4524588"/>
            <a:chOff x="0" y="0"/>
            <a:chExt cx="4537818" cy="6032784"/>
          </a:xfrm>
        </p:grpSpPr>
        <p:grpSp>
          <p:nvGrpSpPr>
            <p:cNvPr id="5" name="Group 5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BCA81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882773" cy="374139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295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lgDash"/>
                <a:miter/>
              </a:ln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2047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698968" y="5090873"/>
            <a:ext cx="2560332" cy="4105621"/>
          </a:xfrm>
          <a:custGeom>
            <a:avLst/>
            <a:gdLst/>
            <a:ahLst/>
            <a:cxnLst/>
            <a:rect l="l" t="t" r="r" b="b"/>
            <a:pathLst>
              <a:path w="2560332" h="4105621">
                <a:moveTo>
                  <a:pt x="0" y="0"/>
                </a:moveTo>
                <a:lnTo>
                  <a:pt x="2560332" y="0"/>
                </a:lnTo>
                <a:lnTo>
                  <a:pt x="2560332" y="4105621"/>
                </a:lnTo>
                <a:lnTo>
                  <a:pt x="0" y="41056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10800000">
            <a:off x="15557618" y="6934200"/>
            <a:ext cx="3403364" cy="4524588"/>
            <a:chOff x="0" y="0"/>
            <a:chExt cx="4537818" cy="6032784"/>
          </a:xfrm>
        </p:grpSpPr>
        <p:grpSp>
          <p:nvGrpSpPr>
            <p:cNvPr id="4" name="Group 4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3A0CA3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10" name="TextBox 10"/>
          <p:cNvSpPr txBox="1"/>
          <p:nvPr/>
        </p:nvSpPr>
        <p:spPr>
          <a:xfrm>
            <a:off x="665036" y="2686050"/>
            <a:ext cx="13390411" cy="6572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231"/>
              </a:lnSpc>
              <a:spcBef>
                <a:spcPct val="0"/>
              </a:spcBef>
            </a:pPr>
            <a:r>
              <a:rPr lang="en-US" sz="4359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Em 1997, dois colegas, Jeff De Luca e Peter Coad, trabalhavam em um grande projeto bancário em Singapura. O desafio era enorme: coordenar uma equipe grande e manter o controle do desenvolvimento. A partir dessa experiência, eles criaram uma nova forma de trabalho, que combinava organização e agilidade. Foi assim que nasceu o FDD, fruto da necessidade de tornar o desenvolvimento de software mais eficiente e colaborativo.</a:t>
            </a:r>
          </a:p>
          <a:p>
            <a:pPr marL="0" lvl="0" indent="0" algn="l">
              <a:lnSpc>
                <a:spcPts val="5231"/>
              </a:lnSpc>
              <a:spcBef>
                <a:spcPct val="0"/>
              </a:spcBef>
            </a:pPr>
            <a:endParaRPr lang="en-US" sz="4359">
              <a:solidFill>
                <a:srgbClr val="00FF87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4698968" y="996597"/>
            <a:ext cx="2560332" cy="4094275"/>
          </a:xfrm>
          <a:custGeom>
            <a:avLst/>
            <a:gdLst/>
            <a:ahLst/>
            <a:cxnLst/>
            <a:rect l="l" t="t" r="r" b="b"/>
            <a:pathLst>
              <a:path w="2560332" h="4094275">
                <a:moveTo>
                  <a:pt x="0" y="0"/>
                </a:moveTo>
                <a:lnTo>
                  <a:pt x="2560332" y="0"/>
                </a:lnTo>
                <a:lnTo>
                  <a:pt x="2560332" y="4094276"/>
                </a:lnTo>
                <a:lnTo>
                  <a:pt x="0" y="40942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665036" y="1190625"/>
            <a:ext cx="15735507" cy="1076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83"/>
              </a:lnSpc>
              <a:spcBef>
                <a:spcPct val="0"/>
              </a:spcBef>
            </a:pPr>
            <a:r>
              <a:rPr lang="en-US" sz="8183" b="1">
                <a:solidFill>
                  <a:srgbClr val="00FF87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Surgimento do FDD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0CA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679693"/>
            <a:ext cx="5607045" cy="498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786"/>
              </a:lnSpc>
            </a:pPr>
            <a:r>
              <a:rPr lang="en-US" sz="7786" b="1">
                <a:solidFill>
                  <a:srgbClr val="00FF87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Princípios do Feature Driven Development (FDD)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711945" y="648617"/>
            <a:ext cx="854762" cy="373310"/>
            <a:chOff x="0" y="0"/>
            <a:chExt cx="769424" cy="3360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69424" cy="336039"/>
            </a:xfrm>
            <a:custGeom>
              <a:avLst/>
              <a:gdLst/>
              <a:ahLst/>
              <a:cxnLst/>
              <a:rect l="l" t="t" r="r" b="b"/>
              <a:pathLst>
                <a:path w="769424" h="336039">
                  <a:moveTo>
                    <a:pt x="566224" y="0"/>
                  </a:moveTo>
                  <a:cubicBezTo>
                    <a:pt x="678448" y="0"/>
                    <a:pt x="769424" y="75225"/>
                    <a:pt x="769424" y="168020"/>
                  </a:cubicBezTo>
                  <a:cubicBezTo>
                    <a:pt x="769424" y="260814"/>
                    <a:pt x="678448" y="336039"/>
                    <a:pt x="566224" y="336039"/>
                  </a:cubicBezTo>
                  <a:lnTo>
                    <a:pt x="203200" y="336039"/>
                  </a:lnTo>
                  <a:cubicBezTo>
                    <a:pt x="90976" y="336039"/>
                    <a:pt x="0" y="260814"/>
                    <a:pt x="0" y="168020"/>
                  </a:cubicBezTo>
                  <a:cubicBezTo>
                    <a:pt x="0" y="75225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A0CA3"/>
            </a:solidFill>
            <a:ln w="19050" cap="sq">
              <a:solidFill>
                <a:srgbClr val="2BCA81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769424" cy="364614"/>
            </a:xfrm>
            <a:prstGeom prst="rect">
              <a:avLst/>
            </a:prstGeom>
          </p:spPr>
          <p:txBody>
            <a:bodyPr lIns="75536" tIns="75536" rIns="75536" bIns="75536" rtlCol="0" anchor="ctr"/>
            <a:lstStyle/>
            <a:p>
              <a:pPr marL="0" lvl="0" indent="0" algn="ctr">
                <a:lnSpc>
                  <a:spcPts val="174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631902" y="5192042"/>
            <a:ext cx="854762" cy="373310"/>
            <a:chOff x="0" y="0"/>
            <a:chExt cx="769424" cy="33603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69424" cy="336039"/>
            </a:xfrm>
            <a:custGeom>
              <a:avLst/>
              <a:gdLst/>
              <a:ahLst/>
              <a:cxnLst/>
              <a:rect l="l" t="t" r="r" b="b"/>
              <a:pathLst>
                <a:path w="769424" h="336039">
                  <a:moveTo>
                    <a:pt x="566224" y="0"/>
                  </a:moveTo>
                  <a:cubicBezTo>
                    <a:pt x="678448" y="0"/>
                    <a:pt x="769424" y="75225"/>
                    <a:pt x="769424" y="168020"/>
                  </a:cubicBezTo>
                  <a:cubicBezTo>
                    <a:pt x="769424" y="260814"/>
                    <a:pt x="678448" y="336039"/>
                    <a:pt x="566224" y="336039"/>
                  </a:cubicBezTo>
                  <a:lnTo>
                    <a:pt x="203200" y="336039"/>
                  </a:lnTo>
                  <a:cubicBezTo>
                    <a:pt x="90976" y="336039"/>
                    <a:pt x="0" y="260814"/>
                    <a:pt x="0" y="168020"/>
                  </a:cubicBezTo>
                  <a:cubicBezTo>
                    <a:pt x="0" y="75225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A0CA3"/>
            </a:solidFill>
            <a:ln w="19050" cap="sq">
              <a:solidFill>
                <a:srgbClr val="2BCA81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769424" cy="364614"/>
            </a:xfrm>
            <a:prstGeom prst="rect">
              <a:avLst/>
            </a:prstGeom>
          </p:spPr>
          <p:txBody>
            <a:bodyPr lIns="75536" tIns="75536" rIns="75536" bIns="75536" rtlCol="0" anchor="ctr"/>
            <a:lstStyle/>
            <a:p>
              <a:pPr marL="0" lvl="0" indent="0" algn="ctr">
                <a:lnSpc>
                  <a:spcPts val="174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711945" y="5192042"/>
            <a:ext cx="854762" cy="373310"/>
            <a:chOff x="0" y="0"/>
            <a:chExt cx="769424" cy="33603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69424" cy="336039"/>
            </a:xfrm>
            <a:custGeom>
              <a:avLst/>
              <a:gdLst/>
              <a:ahLst/>
              <a:cxnLst/>
              <a:rect l="l" t="t" r="r" b="b"/>
              <a:pathLst>
                <a:path w="769424" h="336039">
                  <a:moveTo>
                    <a:pt x="566224" y="0"/>
                  </a:moveTo>
                  <a:cubicBezTo>
                    <a:pt x="678448" y="0"/>
                    <a:pt x="769424" y="75225"/>
                    <a:pt x="769424" y="168020"/>
                  </a:cubicBezTo>
                  <a:cubicBezTo>
                    <a:pt x="769424" y="260814"/>
                    <a:pt x="678448" y="336039"/>
                    <a:pt x="566224" y="336039"/>
                  </a:cubicBezTo>
                  <a:lnTo>
                    <a:pt x="203200" y="336039"/>
                  </a:lnTo>
                  <a:cubicBezTo>
                    <a:pt x="90976" y="336039"/>
                    <a:pt x="0" y="260814"/>
                    <a:pt x="0" y="168020"/>
                  </a:cubicBezTo>
                  <a:cubicBezTo>
                    <a:pt x="0" y="75225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A0CA3"/>
            </a:solidFill>
            <a:ln w="19050" cap="sq">
              <a:solidFill>
                <a:srgbClr val="2BCA81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769424" cy="364614"/>
            </a:xfrm>
            <a:prstGeom prst="rect">
              <a:avLst/>
            </a:prstGeom>
          </p:spPr>
          <p:txBody>
            <a:bodyPr lIns="75536" tIns="75536" rIns="75536" bIns="75536" rtlCol="0" anchor="ctr"/>
            <a:lstStyle/>
            <a:p>
              <a:pPr marL="0" lvl="0" indent="0" algn="ctr">
                <a:lnSpc>
                  <a:spcPts val="174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631902" y="648617"/>
            <a:ext cx="854762" cy="373310"/>
            <a:chOff x="0" y="0"/>
            <a:chExt cx="769424" cy="33603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769424" cy="336039"/>
            </a:xfrm>
            <a:custGeom>
              <a:avLst/>
              <a:gdLst/>
              <a:ahLst/>
              <a:cxnLst/>
              <a:rect l="l" t="t" r="r" b="b"/>
              <a:pathLst>
                <a:path w="769424" h="336039">
                  <a:moveTo>
                    <a:pt x="566224" y="0"/>
                  </a:moveTo>
                  <a:cubicBezTo>
                    <a:pt x="678448" y="0"/>
                    <a:pt x="769424" y="75225"/>
                    <a:pt x="769424" y="168020"/>
                  </a:cubicBezTo>
                  <a:cubicBezTo>
                    <a:pt x="769424" y="260814"/>
                    <a:pt x="678448" y="336039"/>
                    <a:pt x="566224" y="336039"/>
                  </a:cubicBezTo>
                  <a:lnTo>
                    <a:pt x="203200" y="336039"/>
                  </a:lnTo>
                  <a:cubicBezTo>
                    <a:pt x="90976" y="336039"/>
                    <a:pt x="0" y="260814"/>
                    <a:pt x="0" y="168020"/>
                  </a:cubicBezTo>
                  <a:cubicBezTo>
                    <a:pt x="0" y="75225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A0CA3"/>
            </a:solidFill>
            <a:ln w="19050" cap="sq">
              <a:solidFill>
                <a:srgbClr val="2BCA81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769424" cy="364614"/>
            </a:xfrm>
            <a:prstGeom prst="rect">
              <a:avLst/>
            </a:prstGeom>
          </p:spPr>
          <p:txBody>
            <a:bodyPr lIns="75536" tIns="75536" rIns="75536" bIns="75536" rtlCol="0" anchor="ctr"/>
            <a:lstStyle/>
            <a:p>
              <a:pPr marL="0" lvl="0" indent="0" algn="ctr">
                <a:lnSpc>
                  <a:spcPts val="174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631902" y="1542698"/>
            <a:ext cx="5427498" cy="3354070"/>
            <a:chOff x="0" y="0"/>
            <a:chExt cx="7236664" cy="4472093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9525"/>
              <a:ext cx="7236664" cy="5602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38"/>
                </a:lnSpc>
                <a:spcBef>
                  <a:spcPct val="0"/>
                </a:spcBef>
              </a:pPr>
              <a:r>
                <a:rPr lang="en-US" sz="278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Modelagem orientada à objetos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889368"/>
              <a:ext cx="7236664" cy="35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54"/>
                </a:lnSpc>
                <a:spcBef>
                  <a:spcPct val="0"/>
                </a:spcBef>
              </a:pPr>
              <a:r>
                <a:rPr lang="en-US" sz="2610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O modelagem de objetos de domínio é essencial, pois cria uma compreensão compartilhada da estrutura do sistema e facilita a comunicação entre a equipe de desenvolvimento e especialistas.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711945" y="1542698"/>
            <a:ext cx="5477903" cy="3357488"/>
            <a:chOff x="0" y="0"/>
            <a:chExt cx="7303870" cy="4476651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9525"/>
              <a:ext cx="7303870" cy="646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62"/>
                </a:lnSpc>
                <a:spcBef>
                  <a:spcPct val="0"/>
                </a:spcBef>
              </a:pPr>
              <a:r>
                <a:rPr lang="en-US" sz="3218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Guiado por funcionalidades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037809"/>
              <a:ext cx="7303870" cy="3438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27"/>
                </a:lnSpc>
                <a:spcBef>
                  <a:spcPct val="0"/>
                </a:spcBef>
              </a:pPr>
              <a:r>
                <a:rPr lang="en-US" sz="3019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FDD é orientado por pequenas funcionalidades que geram valor ao cliente, permitindo entregas regulares e focadas no que realmente importa.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6711945" y="5822527"/>
            <a:ext cx="5346616" cy="3834905"/>
            <a:chOff x="0" y="0"/>
            <a:chExt cx="7128821" cy="5113207"/>
          </a:xfrm>
        </p:grpSpPr>
        <p:sp>
          <p:nvSpPr>
            <p:cNvPr id="22" name="TextBox 22"/>
            <p:cNvSpPr txBox="1"/>
            <p:nvPr/>
          </p:nvSpPr>
          <p:spPr>
            <a:xfrm>
              <a:off x="0" y="0"/>
              <a:ext cx="7128821" cy="11212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99"/>
                </a:lnSpc>
                <a:spcBef>
                  <a:spcPct val="0"/>
                </a:spcBef>
              </a:pPr>
              <a:r>
                <a:rPr lang="en-US" sz="2832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Construções regulares e monitoramente do progresso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1457496"/>
              <a:ext cx="7128821" cy="36557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720"/>
                </a:lnSpc>
                <a:spcBef>
                  <a:spcPct val="0"/>
                </a:spcBef>
              </a:pPr>
              <a:r>
                <a:rPr lang="en-US" sz="2657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FDD promove construções regulares e monitoramento de progresso, garantindo que a equipe esteja sempre alinhada e que a entrega de funcionalidades ocorra de forma incremental e controlada.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631902" y="5860627"/>
            <a:ext cx="5023761" cy="3676085"/>
            <a:chOff x="0" y="0"/>
            <a:chExt cx="6698348" cy="4901447"/>
          </a:xfrm>
        </p:grpSpPr>
        <p:sp>
          <p:nvSpPr>
            <p:cNvPr id="25" name="TextBox 25"/>
            <p:cNvSpPr txBox="1"/>
            <p:nvPr/>
          </p:nvSpPr>
          <p:spPr>
            <a:xfrm>
              <a:off x="0" y="0"/>
              <a:ext cx="6698348" cy="10747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58"/>
                </a:lnSpc>
                <a:spcBef>
                  <a:spcPct val="0"/>
                </a:spcBef>
              </a:pPr>
              <a:r>
                <a:rPr lang="en-US" sz="2715" b="1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Ênf</a:t>
              </a:r>
              <a:r>
                <a:rPr lang="en-US" sz="2715" b="1" u="none" strike="noStrike">
                  <a:solidFill>
                    <a:srgbClr val="00FF87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ase em Qualidade e Design do processo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1403898"/>
              <a:ext cx="6698348" cy="34975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66"/>
                </a:lnSpc>
                <a:spcBef>
                  <a:spcPct val="0"/>
                </a:spcBef>
              </a:pPr>
              <a:r>
                <a:rPr lang="en-US" sz="2547" u="none" strike="noStrike">
                  <a:solidFill>
                    <a:srgbClr val="00FF87"/>
                  </a:solidFill>
                  <a:latin typeface="HK Grotesk"/>
                  <a:ea typeface="HK Grotesk"/>
                  <a:cs typeface="HK Grotesk"/>
                  <a:sym typeface="HK Grotesk"/>
                </a:rPr>
                <a:t>A ênfase na qualidade e no design é fundamental, pois garante que cada funcionalidade não apenas atenda aos requisitos, mas também seja sustentável e bem projetada para futuras iterações.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 rot="-10800000">
            <a:off x="-1034932" y="6996006"/>
            <a:ext cx="3403364" cy="4524588"/>
            <a:chOff x="0" y="0"/>
            <a:chExt cx="4537818" cy="6032784"/>
          </a:xfrm>
        </p:grpSpPr>
        <p:grpSp>
          <p:nvGrpSpPr>
            <p:cNvPr id="28" name="Group 28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BCA81"/>
                </a:solidFill>
                <a:prstDash val="solid"/>
                <a:miter/>
              </a:ln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189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lgDash"/>
                <a:miter/>
              </a:ln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168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FF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4273410"/>
            <a:ext cx="16954500" cy="3868391"/>
            <a:chOff x="0" y="0"/>
            <a:chExt cx="4699201" cy="10721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99201" cy="1072184"/>
            </a:xfrm>
            <a:custGeom>
              <a:avLst/>
              <a:gdLst/>
              <a:ahLst/>
              <a:cxnLst/>
              <a:rect l="l" t="t" r="r" b="b"/>
              <a:pathLst>
                <a:path w="4699201" h="1072184">
                  <a:moveTo>
                    <a:pt x="9133" y="0"/>
                  </a:moveTo>
                  <a:lnTo>
                    <a:pt x="4690068" y="0"/>
                  </a:lnTo>
                  <a:cubicBezTo>
                    <a:pt x="4692490" y="0"/>
                    <a:pt x="4694813" y="962"/>
                    <a:pt x="4696526" y="2675"/>
                  </a:cubicBezTo>
                  <a:cubicBezTo>
                    <a:pt x="4698238" y="4388"/>
                    <a:pt x="4699201" y="6710"/>
                    <a:pt x="4699201" y="9133"/>
                  </a:cubicBezTo>
                  <a:lnTo>
                    <a:pt x="4699201" y="1063051"/>
                  </a:lnTo>
                  <a:cubicBezTo>
                    <a:pt x="4699201" y="1065474"/>
                    <a:pt x="4698238" y="1067797"/>
                    <a:pt x="4696526" y="1069509"/>
                  </a:cubicBezTo>
                  <a:cubicBezTo>
                    <a:pt x="4694813" y="1071222"/>
                    <a:pt x="4692490" y="1072184"/>
                    <a:pt x="4690068" y="1072184"/>
                  </a:cubicBezTo>
                  <a:lnTo>
                    <a:pt x="9133" y="1072184"/>
                  </a:lnTo>
                  <a:cubicBezTo>
                    <a:pt x="6710" y="1072184"/>
                    <a:pt x="4388" y="1071222"/>
                    <a:pt x="2675" y="1069509"/>
                  </a:cubicBezTo>
                  <a:cubicBezTo>
                    <a:pt x="962" y="1067797"/>
                    <a:pt x="0" y="1065474"/>
                    <a:pt x="0" y="1063051"/>
                  </a:cubicBezTo>
                  <a:lnTo>
                    <a:pt x="0" y="9133"/>
                  </a:lnTo>
                  <a:cubicBezTo>
                    <a:pt x="0" y="6710"/>
                    <a:pt x="962" y="4388"/>
                    <a:pt x="2675" y="2675"/>
                  </a:cubicBezTo>
                  <a:cubicBezTo>
                    <a:pt x="4388" y="962"/>
                    <a:pt x="6710" y="0"/>
                    <a:pt x="9133" y="0"/>
                  </a:cubicBezTo>
                  <a:close/>
                </a:path>
              </a:pathLst>
            </a:custGeom>
            <a:blipFill>
              <a:blip r:embed="rId2"/>
              <a:stretch>
                <a:fillRect t="-128" b="-128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4" name="TextBox 4"/>
          <p:cNvSpPr txBox="1"/>
          <p:nvPr/>
        </p:nvSpPr>
        <p:spPr>
          <a:xfrm>
            <a:off x="666750" y="1162050"/>
            <a:ext cx="17149244" cy="1816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99"/>
              </a:lnSpc>
              <a:spcBef>
                <a:spcPct val="0"/>
              </a:spcBef>
            </a:pPr>
            <a:r>
              <a:rPr lang="en-US" sz="6999" b="1" u="none" strike="noStrike" spc="-209">
                <a:solidFill>
                  <a:srgbClr val="3A0CA3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Os 5 Processos do FDD: Estrutura Eficiente para Desenvolvimento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8994" y="-274108"/>
            <a:ext cx="8007119" cy="10877774"/>
            <a:chOff x="0" y="0"/>
            <a:chExt cx="1162200" cy="15788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62200" cy="1578864"/>
            </a:xfrm>
            <a:custGeom>
              <a:avLst/>
              <a:gdLst/>
              <a:ahLst/>
              <a:cxnLst/>
              <a:rect l="l" t="t" r="r" b="b"/>
              <a:pathLst>
                <a:path w="1162200" h="1578864">
                  <a:moveTo>
                    <a:pt x="19338" y="0"/>
                  </a:moveTo>
                  <a:lnTo>
                    <a:pt x="1142863" y="0"/>
                  </a:lnTo>
                  <a:cubicBezTo>
                    <a:pt x="1153542" y="0"/>
                    <a:pt x="1162200" y="8658"/>
                    <a:pt x="1162200" y="19338"/>
                  </a:cubicBezTo>
                  <a:lnTo>
                    <a:pt x="1162200" y="1559526"/>
                  </a:lnTo>
                  <a:cubicBezTo>
                    <a:pt x="1162200" y="1570206"/>
                    <a:pt x="1153542" y="1578864"/>
                    <a:pt x="1142863" y="1578864"/>
                  </a:cubicBezTo>
                  <a:lnTo>
                    <a:pt x="19338" y="1578864"/>
                  </a:lnTo>
                  <a:cubicBezTo>
                    <a:pt x="8658" y="1578864"/>
                    <a:pt x="0" y="1570206"/>
                    <a:pt x="0" y="1559526"/>
                  </a:cubicBezTo>
                  <a:lnTo>
                    <a:pt x="0" y="19338"/>
                  </a:lnTo>
                  <a:cubicBezTo>
                    <a:pt x="0" y="8658"/>
                    <a:pt x="8658" y="0"/>
                    <a:pt x="19338" y="0"/>
                  </a:cubicBezTo>
                  <a:close/>
                </a:path>
              </a:pathLst>
            </a:custGeom>
            <a:blipFill>
              <a:blip r:embed="rId2"/>
              <a:stretch>
                <a:fillRect t="-331" b="-33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4" name="Group 4"/>
          <p:cNvGrpSpPr/>
          <p:nvPr/>
        </p:nvGrpSpPr>
        <p:grpSpPr>
          <a:xfrm rot="-10800000">
            <a:off x="6156443" y="6934200"/>
            <a:ext cx="3403364" cy="4524588"/>
            <a:chOff x="0" y="0"/>
            <a:chExt cx="4537818" cy="6032784"/>
          </a:xfrm>
        </p:grpSpPr>
        <p:grpSp>
          <p:nvGrpSpPr>
            <p:cNvPr id="5" name="Group 5"/>
            <p:cNvGrpSpPr/>
            <p:nvPr/>
          </p:nvGrpSpPr>
          <p:grpSpPr>
            <a:xfrm rot="-2700000">
              <a:off x="-52688" y="3019154"/>
              <a:ext cx="4441804" cy="1690832"/>
              <a:chOff x="0" y="0"/>
              <a:chExt cx="882773" cy="33603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D4F592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28575"/>
                <a:ext cx="882773" cy="364614"/>
              </a:xfrm>
              <a:prstGeom prst="rect">
                <a:avLst/>
              </a:prstGeom>
            </p:spPr>
            <p:txBody>
              <a:bodyPr lIns="152526" tIns="152526" rIns="152526" bIns="152526" rtlCol="0" anchor="ctr"/>
              <a:lstStyle/>
              <a:p>
                <a:pPr marL="0" lvl="0" indent="0" algn="ctr">
                  <a:lnSpc>
                    <a:spcPts val="2354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 rot="-2700000">
              <a:off x="119378" y="1331636"/>
              <a:ext cx="4471480" cy="1702128"/>
              <a:chOff x="0" y="0"/>
              <a:chExt cx="882773" cy="336039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82773" cy="336039"/>
              </a:xfrm>
              <a:custGeom>
                <a:avLst/>
                <a:gdLst/>
                <a:ahLst/>
                <a:cxnLst/>
                <a:rect l="l" t="t" r="r" b="b"/>
                <a:pathLst>
                  <a:path w="882773" h="336039">
                    <a:moveTo>
                      <a:pt x="679573" y="0"/>
                    </a:moveTo>
                    <a:cubicBezTo>
                      <a:pt x="791798" y="0"/>
                      <a:pt x="882773" y="75225"/>
                      <a:pt x="882773" y="168020"/>
                    </a:cubicBezTo>
                    <a:cubicBezTo>
                      <a:pt x="882773" y="260814"/>
                      <a:pt x="791798" y="336039"/>
                      <a:pt x="67957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FF87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19050"/>
                <a:ext cx="882773" cy="355089"/>
              </a:xfrm>
              <a:prstGeom prst="rect">
                <a:avLst/>
              </a:prstGeom>
            </p:spPr>
            <p:txBody>
              <a:bodyPr lIns="55712" tIns="55712" rIns="55712" bIns="55712" rtlCol="0" anchor="ctr"/>
              <a:lstStyle/>
              <a:p>
                <a:pPr marL="0" lvl="0" indent="0" algn="ctr">
                  <a:lnSpc>
                    <a:spcPts val="755"/>
                  </a:lnSpc>
                  <a:spcBef>
                    <a:spcPct val="0"/>
                  </a:spcBef>
                </a:pPr>
                <a:endParaRPr/>
              </a:p>
            </p:txBody>
          </p:sp>
        </p:grpSp>
      </p:grpSp>
      <p:sp>
        <p:nvSpPr>
          <p:cNvPr id="11" name="TextBox 11"/>
          <p:cNvSpPr txBox="1"/>
          <p:nvPr/>
        </p:nvSpPr>
        <p:spPr>
          <a:xfrm>
            <a:off x="9296400" y="3651020"/>
            <a:ext cx="8516953" cy="1130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52"/>
              </a:lnSpc>
              <a:spcBef>
                <a:spcPct val="0"/>
              </a:spcBef>
            </a:pPr>
            <a:r>
              <a:rPr lang="en-US" sz="3710" b="1">
                <a:solidFill>
                  <a:srgbClr val="00FF87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Estabelecendo uma base sólida para o desenvolvimento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96400" y="5007977"/>
            <a:ext cx="8516953" cy="446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21"/>
              </a:lnSpc>
              <a:spcBef>
                <a:spcPct val="0"/>
              </a:spcBef>
            </a:pPr>
            <a:r>
              <a:rPr lang="en-US" sz="3268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O primeiro processo do FDD envolve </a:t>
            </a:r>
            <a:r>
              <a:rPr lang="en-US" sz="3268" b="1">
                <a:solidFill>
                  <a:srgbClr val="00FF87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desenvolver um modelo geral</a:t>
            </a:r>
            <a:r>
              <a:rPr lang="en-US" sz="3268">
                <a:solidFill>
                  <a:srgbClr val="00FF87"/>
                </a:solidFill>
                <a:latin typeface="HK Grotesk"/>
                <a:ea typeface="HK Grotesk"/>
                <a:cs typeface="HK Grotesk"/>
                <a:sym typeface="HK Grotesk"/>
              </a:rPr>
              <a:t> que estabelece uma compreensão comum entre especialistas de domínio e desenvolvedores. Isso é feito através de walkthroughs (Passo a Passo) do domínio e modelagem de objetos, garantindo uma estrutura clara para o sistema e permitindo refinamentos iterativos durante o desenvolvimento.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96400" y="828675"/>
            <a:ext cx="10295736" cy="2249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657"/>
              </a:lnSpc>
              <a:spcBef>
                <a:spcPct val="0"/>
              </a:spcBef>
            </a:pPr>
            <a:r>
              <a:rPr lang="en-US" sz="8657" b="1" u="none" strike="noStrike" spc="-259">
                <a:solidFill>
                  <a:srgbClr val="00FF87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Desenvolver um modelo geral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1270</Words>
  <Application>Microsoft Office PowerPoint</Application>
  <PresentationFormat>Personalizar</PresentationFormat>
  <Paragraphs>90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5" baseType="lpstr">
      <vt:lpstr>Arial</vt:lpstr>
      <vt:lpstr>Calibri</vt:lpstr>
      <vt:lpstr>Bricolage Grotesque Bold</vt:lpstr>
      <vt:lpstr>HK Grotesk Bold</vt:lpstr>
      <vt:lpstr>HK Grotesk</vt:lpstr>
      <vt:lpstr>Bricolage Grotesque</vt:lpstr>
      <vt:lpstr>Bricolage Grotesque Semi-Bold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- Feature Driven Development</dc:title>
  <dc:creator>Hino</dc:creator>
  <dc:description>Apresentação - Feature Driven Development</dc:description>
  <cp:lastModifiedBy>Jean Campos</cp:lastModifiedBy>
  <cp:revision>2</cp:revision>
  <dcterms:created xsi:type="dcterms:W3CDTF">2006-08-16T00:00:00Z</dcterms:created>
  <dcterms:modified xsi:type="dcterms:W3CDTF">2025-10-05T21:38:57Z</dcterms:modified>
  <dc:identifier>DAG07vkk7p4</dc:identifier>
</cp:coreProperties>
</file>

<file path=docProps/thumbnail.jpeg>
</file>